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08" r:id="rId3"/>
  </p:sldMasterIdLst>
  <p:notesMasterIdLst>
    <p:notesMasterId r:id="rId29"/>
  </p:notesMasterIdLst>
  <p:sldIdLst>
    <p:sldId id="281" r:id="rId4"/>
    <p:sldId id="293" r:id="rId5"/>
    <p:sldId id="256" r:id="rId6"/>
    <p:sldId id="257" r:id="rId7"/>
    <p:sldId id="258" r:id="rId8"/>
    <p:sldId id="259" r:id="rId9"/>
    <p:sldId id="280" r:id="rId10"/>
    <p:sldId id="294" r:id="rId11"/>
    <p:sldId id="262" r:id="rId12"/>
    <p:sldId id="282" r:id="rId13"/>
    <p:sldId id="263" r:id="rId14"/>
    <p:sldId id="267" r:id="rId15"/>
    <p:sldId id="292" r:id="rId16"/>
    <p:sldId id="265" r:id="rId17"/>
    <p:sldId id="264" r:id="rId18"/>
    <p:sldId id="266" r:id="rId19"/>
    <p:sldId id="268" r:id="rId20"/>
    <p:sldId id="284" r:id="rId21"/>
    <p:sldId id="270" r:id="rId22"/>
    <p:sldId id="271" r:id="rId23"/>
    <p:sldId id="283" r:id="rId24"/>
    <p:sldId id="272" r:id="rId25"/>
    <p:sldId id="295" r:id="rId26"/>
    <p:sldId id="290"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FFCC66"/>
    <a:srgbClr val="009900"/>
    <a:srgbClr val="CCFF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086" autoAdjust="0"/>
  </p:normalViewPr>
  <p:slideViewPr>
    <p:cSldViewPr>
      <p:cViewPr>
        <p:scale>
          <a:sx n="60" d="100"/>
          <a:sy n="60" d="100"/>
        </p:scale>
        <p:origin x="-162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389F0-4D03-4249-96A5-5BDC391CC27D}" type="datetimeFigureOut">
              <a:rPr lang="en-US" smtClean="0"/>
              <a:pPr/>
              <a:t>6/11/2019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9973BD-907B-488C-9A75-73D2E4037C8E}" type="slidenum">
              <a:rPr lang="en-US" smtClean="0"/>
              <a:pPr/>
              <a:t>‹#›</a:t>
            </a:fld>
            <a:endParaRPr lang="en-US"/>
          </a:p>
        </p:txBody>
      </p:sp>
    </p:spTree>
    <p:extLst>
      <p:ext uri="{BB962C8B-B14F-4D97-AF65-F5344CB8AC3E}">
        <p14:creationId xmlns:p14="http://schemas.microsoft.com/office/powerpoint/2010/main" xmlns="" val="274278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9973BD-907B-488C-9A75-73D2E4037C8E}"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lvl="0" indent="-514350" algn="just">
              <a:spcBef>
                <a:spcPct val="20000"/>
              </a:spcBef>
              <a:buFont typeface="+mj-lt"/>
              <a:buAutoNum type="arabicPeriod"/>
            </a:pPr>
            <a:endParaRPr lang="en-US" sz="1200" dirty="0" smtClean="0">
              <a:solidFill>
                <a:prstClr val="black"/>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D19973BD-907B-488C-9A75-73D2E4037C8E}"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9973BD-907B-488C-9A75-73D2E4037C8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r>
              <a:rPr lang="en-US" smtClean="0"/>
              <a:t>10/6/2019</a:t>
            </a: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10/06/2019</a:t>
            </a: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04605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164689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1159374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094198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06529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10/6/2019</a:t>
            </a:r>
            <a:endParaRPr lang="en-US"/>
          </a:p>
        </p:txBody>
      </p:sp>
      <p:sp>
        <p:nvSpPr>
          <p:cNvPr id="8" name="Footer Placeholder 7"/>
          <p:cNvSpPr>
            <a:spLocks noGrp="1"/>
          </p:cNvSpPr>
          <p:nvPr>
            <p:ph type="ftr" sz="quarter" idx="11"/>
          </p:nvPr>
        </p:nvSpPr>
        <p:spPr/>
        <p:txBody>
          <a:bodyPr/>
          <a:lstStyle/>
          <a:p>
            <a:r>
              <a:rPr lang="en-US" smtClean="0"/>
              <a:t>10/06/2019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13745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10/6/2019</a:t>
            </a:r>
            <a:endParaRPr lang="en-US"/>
          </a:p>
        </p:txBody>
      </p:sp>
      <p:sp>
        <p:nvSpPr>
          <p:cNvPr id="8" name="Footer Placeholder 7"/>
          <p:cNvSpPr>
            <a:spLocks noGrp="1"/>
          </p:cNvSpPr>
          <p:nvPr>
            <p:ph type="ftr" sz="quarter" idx="11"/>
          </p:nvPr>
        </p:nvSpPr>
        <p:spPr/>
        <p:txBody>
          <a:bodyPr/>
          <a:lstStyle/>
          <a:p>
            <a:r>
              <a:rPr lang="en-US" smtClean="0"/>
              <a:t>10/06/2019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135376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r>
              <a:rPr lang="en-US" smtClean="0"/>
              <a:t>10/6/2019</a:t>
            </a:r>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smtClean="0"/>
              <a:t>10/06/2019</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89864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smtClean="0"/>
              <a:t>10/06/2019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34702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r>
              <a:rPr lang="en-US" smtClean="0"/>
              <a:t>10/6/2019</a:t>
            </a: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10/06/2019</a:t>
            </a: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046058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30132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301324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009193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657199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10/6/2019</a:t>
            </a:r>
            <a:endParaRPr lang="en-US"/>
          </a:p>
        </p:txBody>
      </p:sp>
      <p:sp>
        <p:nvSpPr>
          <p:cNvPr id="8" name="Footer Placeholder 7"/>
          <p:cNvSpPr>
            <a:spLocks noGrp="1"/>
          </p:cNvSpPr>
          <p:nvPr>
            <p:ph type="ftr" sz="quarter" idx="11"/>
          </p:nvPr>
        </p:nvSpPr>
        <p:spPr/>
        <p:txBody>
          <a:bodyPr/>
          <a:lstStyle/>
          <a:p>
            <a:r>
              <a:rPr lang="en-US" smtClean="0"/>
              <a:t>10/06/2019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287400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10/6/2019</a:t>
            </a:r>
            <a:endParaRPr lang="en-US"/>
          </a:p>
        </p:txBody>
      </p:sp>
      <p:sp>
        <p:nvSpPr>
          <p:cNvPr id="4" name="Footer Placeholder 3"/>
          <p:cNvSpPr>
            <a:spLocks noGrp="1"/>
          </p:cNvSpPr>
          <p:nvPr>
            <p:ph type="ftr" sz="quarter" idx="11"/>
          </p:nvPr>
        </p:nvSpPr>
        <p:spPr/>
        <p:txBody>
          <a:bodyPr/>
          <a:lstStyle/>
          <a:p>
            <a:r>
              <a:rPr lang="en-US" smtClean="0"/>
              <a:t>10/06/2019</a:t>
            </a: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10984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r>
              <a:rPr lang="en-US" smtClean="0"/>
              <a:t>10/6/2019</a:t>
            </a:r>
            <a:endParaRPr lang="en-US"/>
          </a:p>
        </p:txBody>
      </p:sp>
      <p:sp>
        <p:nvSpPr>
          <p:cNvPr id="3" name="Footer Placeholder 2"/>
          <p:cNvSpPr>
            <a:spLocks noGrp="1"/>
          </p:cNvSpPr>
          <p:nvPr>
            <p:ph type="ftr" sz="quarter" idx="11"/>
          </p:nvPr>
        </p:nvSpPr>
        <p:spPr/>
        <p:txBody>
          <a:bodyPr/>
          <a:lstStyle/>
          <a:p>
            <a:r>
              <a:rPr lang="en-US" smtClean="0"/>
              <a:t>10/06/2019</a:t>
            </a: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92066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59675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869910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1646898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1159374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09419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009193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065299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10/6/2019</a:t>
            </a:r>
            <a:endParaRPr lang="en-US"/>
          </a:p>
        </p:txBody>
      </p:sp>
      <p:sp>
        <p:nvSpPr>
          <p:cNvPr id="8" name="Footer Placeholder 7"/>
          <p:cNvSpPr>
            <a:spLocks noGrp="1"/>
          </p:cNvSpPr>
          <p:nvPr>
            <p:ph type="ftr" sz="quarter" idx="11"/>
          </p:nvPr>
        </p:nvSpPr>
        <p:spPr/>
        <p:txBody>
          <a:bodyPr/>
          <a:lstStyle/>
          <a:p>
            <a:r>
              <a:rPr lang="en-US" smtClean="0"/>
              <a:t>10/06/2019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137456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10/6/2019</a:t>
            </a:r>
            <a:endParaRPr lang="en-US"/>
          </a:p>
        </p:txBody>
      </p:sp>
      <p:sp>
        <p:nvSpPr>
          <p:cNvPr id="8" name="Footer Placeholder 7"/>
          <p:cNvSpPr>
            <a:spLocks noGrp="1"/>
          </p:cNvSpPr>
          <p:nvPr>
            <p:ph type="ftr" sz="quarter" idx="11"/>
          </p:nvPr>
        </p:nvSpPr>
        <p:spPr/>
        <p:txBody>
          <a:bodyPr/>
          <a:lstStyle/>
          <a:p>
            <a:r>
              <a:rPr lang="en-US" smtClean="0"/>
              <a:t>10/06/2019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135376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r>
              <a:rPr lang="en-US" smtClean="0"/>
              <a:t>10/6/2019</a:t>
            </a:r>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smtClean="0"/>
              <a:t>10/06/2019</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898646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smtClean="0"/>
              <a:t>10/06/2019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34702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r>
              <a:rPr lang="en-US" smtClean="0"/>
              <a:t>10/6/2019</a:t>
            </a: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10/06/2019</a:t>
            </a: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046058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3013240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009193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657199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10/6/2019</a:t>
            </a:r>
            <a:endParaRPr lang="en-US"/>
          </a:p>
        </p:txBody>
      </p:sp>
      <p:sp>
        <p:nvSpPr>
          <p:cNvPr id="8" name="Footer Placeholder 7"/>
          <p:cNvSpPr>
            <a:spLocks noGrp="1"/>
          </p:cNvSpPr>
          <p:nvPr>
            <p:ph type="ftr" sz="quarter" idx="11"/>
          </p:nvPr>
        </p:nvSpPr>
        <p:spPr/>
        <p:txBody>
          <a:bodyPr/>
          <a:lstStyle/>
          <a:p>
            <a:r>
              <a:rPr lang="en-US" smtClean="0"/>
              <a:t>10/06/2019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28740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657199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10/6/2019</a:t>
            </a:r>
            <a:endParaRPr lang="en-US"/>
          </a:p>
        </p:txBody>
      </p:sp>
      <p:sp>
        <p:nvSpPr>
          <p:cNvPr id="4" name="Footer Placeholder 3"/>
          <p:cNvSpPr>
            <a:spLocks noGrp="1"/>
          </p:cNvSpPr>
          <p:nvPr>
            <p:ph type="ftr" sz="quarter" idx="11"/>
          </p:nvPr>
        </p:nvSpPr>
        <p:spPr/>
        <p:txBody>
          <a:bodyPr/>
          <a:lstStyle/>
          <a:p>
            <a:r>
              <a:rPr lang="en-US" smtClean="0"/>
              <a:t>10/06/2019</a:t>
            </a: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10984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r>
              <a:rPr lang="en-US" smtClean="0"/>
              <a:t>10/6/2019</a:t>
            </a:r>
            <a:endParaRPr lang="en-US"/>
          </a:p>
        </p:txBody>
      </p:sp>
      <p:sp>
        <p:nvSpPr>
          <p:cNvPr id="3" name="Footer Placeholder 2"/>
          <p:cNvSpPr>
            <a:spLocks noGrp="1"/>
          </p:cNvSpPr>
          <p:nvPr>
            <p:ph type="ftr" sz="quarter" idx="11"/>
          </p:nvPr>
        </p:nvSpPr>
        <p:spPr/>
        <p:txBody>
          <a:bodyPr/>
          <a:lstStyle/>
          <a:p>
            <a:r>
              <a:rPr lang="en-US" smtClean="0"/>
              <a:t>10/06/2019</a:t>
            </a: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92066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59675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869910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1646898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1159374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094198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p:txBody>
          <a:bodyPr/>
          <a:lstStyle/>
          <a:p>
            <a:r>
              <a:rPr lang="en-US" smtClean="0"/>
              <a:t>10/06/2019</a:t>
            </a: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065299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10/6/2019</a:t>
            </a:r>
            <a:endParaRPr lang="en-US"/>
          </a:p>
        </p:txBody>
      </p:sp>
      <p:sp>
        <p:nvSpPr>
          <p:cNvPr id="8" name="Footer Placeholder 7"/>
          <p:cNvSpPr>
            <a:spLocks noGrp="1"/>
          </p:cNvSpPr>
          <p:nvPr>
            <p:ph type="ftr" sz="quarter" idx="11"/>
          </p:nvPr>
        </p:nvSpPr>
        <p:spPr/>
        <p:txBody>
          <a:bodyPr/>
          <a:lstStyle/>
          <a:p>
            <a:r>
              <a:rPr lang="en-US" smtClean="0"/>
              <a:t>10/06/2019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137456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t>10/6/2019</a:t>
            </a:r>
            <a:endParaRPr lang="en-US"/>
          </a:p>
        </p:txBody>
      </p:sp>
      <p:sp>
        <p:nvSpPr>
          <p:cNvPr id="8" name="Footer Placeholder 7"/>
          <p:cNvSpPr>
            <a:spLocks noGrp="1"/>
          </p:cNvSpPr>
          <p:nvPr>
            <p:ph type="ftr" sz="quarter" idx="11"/>
          </p:nvPr>
        </p:nvSpPr>
        <p:spPr/>
        <p:txBody>
          <a:bodyPr/>
          <a:lstStyle/>
          <a:p>
            <a:r>
              <a:rPr lang="en-US" smtClean="0"/>
              <a:t>10/06/2019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13537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10/6/2019</a:t>
            </a:r>
            <a:endParaRPr lang="en-US"/>
          </a:p>
        </p:txBody>
      </p:sp>
      <p:sp>
        <p:nvSpPr>
          <p:cNvPr id="8" name="Footer Placeholder 7"/>
          <p:cNvSpPr>
            <a:spLocks noGrp="1"/>
          </p:cNvSpPr>
          <p:nvPr>
            <p:ph type="ftr" sz="quarter" idx="11"/>
          </p:nvPr>
        </p:nvSpPr>
        <p:spPr/>
        <p:txBody>
          <a:bodyPr/>
          <a:lstStyle/>
          <a:p>
            <a:r>
              <a:rPr lang="en-US" smtClean="0"/>
              <a:t>10/06/2019</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287400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r>
              <a:rPr lang="en-US" smtClean="0"/>
              <a:t>10/6/2019</a:t>
            </a:r>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smtClean="0"/>
              <a:t>10/06/2019</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2898646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10/6/2019</a:t>
            </a:r>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smtClean="0"/>
              <a:t>10/06/2019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43470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10/6/2019</a:t>
            </a:r>
            <a:endParaRPr lang="en-US"/>
          </a:p>
        </p:txBody>
      </p:sp>
      <p:sp>
        <p:nvSpPr>
          <p:cNvPr id="4" name="Footer Placeholder 3"/>
          <p:cNvSpPr>
            <a:spLocks noGrp="1"/>
          </p:cNvSpPr>
          <p:nvPr>
            <p:ph type="ftr" sz="quarter" idx="11"/>
          </p:nvPr>
        </p:nvSpPr>
        <p:spPr/>
        <p:txBody>
          <a:bodyPr/>
          <a:lstStyle/>
          <a:p>
            <a:r>
              <a:rPr lang="en-US" smtClean="0"/>
              <a:t>10/06/2019</a:t>
            </a: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1098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r>
              <a:rPr lang="en-US" smtClean="0"/>
              <a:t>10/6/2019</a:t>
            </a:r>
            <a:endParaRPr lang="en-US"/>
          </a:p>
        </p:txBody>
      </p:sp>
      <p:sp>
        <p:nvSpPr>
          <p:cNvPr id="3" name="Footer Placeholder 2"/>
          <p:cNvSpPr>
            <a:spLocks noGrp="1"/>
          </p:cNvSpPr>
          <p:nvPr>
            <p:ph type="ftr" sz="quarter" idx="11"/>
          </p:nvPr>
        </p:nvSpPr>
        <p:spPr/>
        <p:txBody>
          <a:bodyPr/>
          <a:lstStyle/>
          <a:p>
            <a:r>
              <a:rPr lang="en-US" smtClean="0"/>
              <a:t>10/06/2019</a:t>
            </a: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9206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5967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10/6/2019</a:t>
            </a:r>
            <a:endParaRPr lang="en-US"/>
          </a:p>
        </p:txBody>
      </p:sp>
      <p:sp>
        <p:nvSpPr>
          <p:cNvPr id="6" name="Footer Placeholder 5"/>
          <p:cNvSpPr>
            <a:spLocks noGrp="1"/>
          </p:cNvSpPr>
          <p:nvPr>
            <p:ph type="ftr" sz="quarter" idx="11"/>
          </p:nvPr>
        </p:nvSpPr>
        <p:spPr/>
        <p:txBody>
          <a:bodyPr/>
          <a:lstStyle/>
          <a:p>
            <a:r>
              <a:rPr lang="en-US" smtClean="0"/>
              <a:t>10/06/2019</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86991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r>
              <a:rPr lang="en-US" smtClean="0"/>
              <a:t>10/6/2019</a:t>
            </a: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10/06/2019</a:t>
            </a: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9462471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r>
              <a:rPr lang="en-US" smtClean="0"/>
              <a:t>10/6/2019</a:t>
            </a: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10/06/2019</a:t>
            </a: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9462471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r>
              <a:rPr lang="en-US" smtClean="0"/>
              <a:t>10/6/2019</a:t>
            </a: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10/06/2019</a:t>
            </a: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7C5DAE09-244D-4776-930A-CD617626A283}" type="slidenum">
              <a:rPr lang="en-US" smtClean="0"/>
              <a:pPr/>
              <a:t>‹#›</a:t>
            </a:fld>
            <a:endParaRPr lang="en-US"/>
          </a:p>
        </p:txBody>
      </p:sp>
    </p:spTree>
    <p:extLst>
      <p:ext uri="{BB962C8B-B14F-4D97-AF65-F5344CB8AC3E}">
        <p14:creationId xmlns:p14="http://schemas.microsoft.com/office/powerpoint/2010/main" xmlns="" val="39462471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1.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4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4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81000" y="2286000"/>
            <a:ext cx="8382000" cy="4038600"/>
          </a:xfrm>
          <a:prstGeom prst="rect">
            <a:avLst/>
          </a:prstGeom>
        </p:spPr>
        <p:txBody>
          <a:bodyPr vert="horz" lIns="91440" tIns="45720" rIns="91440" bIns="45720" rtlCol="0">
            <a:normAutofit/>
          </a:bodyPr>
          <a:lstStyle/>
          <a:p>
            <a:pPr marL="514350" indent="-514350" algn="just">
              <a:spcBef>
                <a:spcPct val="20000"/>
              </a:spcBef>
            </a:pPr>
            <a:endParaRPr lang="en-US" sz="2400" dirty="0">
              <a:latin typeface="Times New Roman" pitchFamily="18" charset="0"/>
              <a:cs typeface="Times New Roman" pitchFamily="18" charset="0"/>
            </a:endParaRPr>
          </a:p>
        </p:txBody>
      </p:sp>
      <p:pic>
        <p:nvPicPr>
          <p:cNvPr id="6" name="Picture 2" descr="C:\Users\hp\Desktop\14 th jc arti\jc\images (33).jpg"/>
          <p:cNvPicPr>
            <a:picLocks noChangeAspect="1" noChangeArrowheads="1"/>
          </p:cNvPicPr>
          <p:nvPr/>
        </p:nvPicPr>
        <p:blipFill rotWithShape="1">
          <a:blip r:embed="rId2" cstate="print"/>
          <a:srcRect t="2595" r="4354" b="9713"/>
          <a:stretch/>
        </p:blipFill>
        <p:spPr bwMode="auto">
          <a:xfrm>
            <a:off x="1447800" y="1066800"/>
            <a:ext cx="6324600" cy="4343400"/>
          </a:xfrm>
          <a:prstGeom prst="rect">
            <a:avLst/>
          </a:prstGeom>
          <a:noFill/>
        </p:spPr>
      </p:pic>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81000" y="2667000"/>
            <a:ext cx="5105400" cy="3429000"/>
          </a:xfrm>
          <a:prstGeom prst="rect">
            <a:avLst/>
          </a:prstGeom>
          <a:solidFill>
            <a:srgbClr val="FFCC66"/>
          </a:solidFill>
        </p:spPr>
        <p:txBody>
          <a:bodyPr vert="horz" lIns="91440" tIns="45720" rIns="91440" bIns="45720" rtlCol="0">
            <a:noAutofit/>
          </a:bodyPr>
          <a:lstStyle/>
          <a:p>
            <a:pPr marL="514350" lvl="0" indent="-514350" algn="just">
              <a:lnSpc>
                <a:spcPct val="150000"/>
              </a:lnSpc>
              <a:spcBef>
                <a:spcPct val="20000"/>
              </a:spcBef>
              <a:buFont typeface="Arial" pitchFamily="34" charset="0"/>
              <a:buChar char="•"/>
            </a:pPr>
            <a:r>
              <a:rPr lang="en-US" sz="3000" dirty="0" smtClean="0">
                <a:latin typeface="Times New Roman" pitchFamily="18" charset="0"/>
                <a:cs typeface="Times New Roman" pitchFamily="18" charset="0"/>
              </a:rPr>
              <a:t>Identify </a:t>
            </a:r>
            <a:r>
              <a:rPr lang="en-US" sz="3000" dirty="0">
                <a:latin typeface="Times New Roman" pitchFamily="18" charset="0"/>
                <a:cs typeface="Times New Roman" pitchFamily="18" charset="0"/>
              </a:rPr>
              <a:t>the </a:t>
            </a:r>
            <a:r>
              <a:rPr lang="en-US" sz="3000" dirty="0" smtClean="0">
                <a:latin typeface="Times New Roman" pitchFamily="18" charset="0"/>
                <a:cs typeface="Times New Roman" pitchFamily="18" charset="0"/>
              </a:rPr>
              <a:t>‘‘felt </a:t>
            </a:r>
            <a:r>
              <a:rPr lang="en-US" sz="3000" dirty="0">
                <a:latin typeface="Times New Roman" pitchFamily="18" charset="0"/>
                <a:cs typeface="Times New Roman" pitchFamily="18" charset="0"/>
              </a:rPr>
              <a:t>needs” of the </a:t>
            </a:r>
            <a:r>
              <a:rPr lang="en-US" sz="3000" dirty="0" smtClean="0">
                <a:latin typeface="Times New Roman" pitchFamily="18" charset="0"/>
                <a:cs typeface="Times New Roman" pitchFamily="18" charset="0"/>
              </a:rPr>
              <a:t>people, then prepare a programme.</a:t>
            </a:r>
            <a:endParaRPr lang="en-US" sz="3000" dirty="0">
              <a:latin typeface="Times New Roman" pitchFamily="18" charset="0"/>
              <a:cs typeface="Times New Roman" pitchFamily="18" charset="0"/>
            </a:endParaRPr>
          </a:p>
        </p:txBody>
      </p:sp>
      <p:sp>
        <p:nvSpPr>
          <p:cNvPr id="2" name="Rectangle 1"/>
          <p:cNvSpPr/>
          <p:nvPr/>
        </p:nvSpPr>
        <p:spPr>
          <a:xfrm>
            <a:off x="3407736" y="925025"/>
            <a:ext cx="2200947" cy="646331"/>
          </a:xfrm>
          <a:prstGeom prst="rect">
            <a:avLst/>
          </a:prstGeom>
        </p:spPr>
        <p:txBody>
          <a:bodyPr wrap="square">
            <a:spAutoFit/>
          </a:bodyPr>
          <a:lstStyle/>
          <a:p>
            <a:pPr lvl="0" algn="ctr">
              <a:spcBef>
                <a:spcPct val="0"/>
              </a:spcBef>
            </a:pPr>
            <a:r>
              <a:rPr lang="en-US" sz="3600" b="1" dirty="0">
                <a:solidFill>
                  <a:srgbClr val="FFFF00"/>
                </a:solidFill>
                <a:latin typeface="Times New Roman" pitchFamily="18" charset="0"/>
                <a:cs typeface="Times New Roman" pitchFamily="18" charset="0"/>
              </a:rPr>
              <a:t>2. Interest </a:t>
            </a:r>
          </a:p>
        </p:txBody>
      </p:sp>
      <p:pic>
        <p:nvPicPr>
          <p:cNvPr id="5122" name="Picture 2" descr="C:\Users\appu\Desktop\thesis exam\interest-rate-breakdown-payment-too-much-debt-charging-credit-danger-high-illustrated-pie-chart-word-3363153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0122"/>
          <a:stretch/>
        </p:blipFill>
        <p:spPr bwMode="auto">
          <a:xfrm rot="20576525">
            <a:off x="474447" y="291797"/>
            <a:ext cx="2066719" cy="1986135"/>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appu\Desktop\thesis exam\tti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2666999"/>
            <a:ext cx="2362199" cy="3733801"/>
          </a:xfrm>
          <a:prstGeom prst="rect">
            <a:avLst/>
          </a:prstGeom>
          <a:noFill/>
          <a:ln>
            <a:solidFill>
              <a:schemeClr val="tx1"/>
            </a:solidFill>
          </a:ln>
          <a:effectLst>
            <a:glow rad="139700">
              <a:schemeClr val="accent1">
                <a:satMod val="175000"/>
                <a:alpha val="40000"/>
              </a:schemeClr>
            </a:glow>
          </a:effectLst>
          <a:extLst>
            <a:ext uri="{909E8E84-426E-40DD-AFC4-6F175D3DCCD1}">
              <a14:hiddenFill xmlns:a14="http://schemas.microsoft.com/office/drawing/2010/main" xmlns="">
                <a:solidFill>
                  <a:srgbClr val="FFFFFF"/>
                </a:solidFill>
              </a14:hiddenFill>
            </a:ext>
          </a:extLst>
        </p:spPr>
      </p:pic>
      <p:pic>
        <p:nvPicPr>
          <p:cNvPr id="6" name="Picture 2" descr="http://www.rethinkaid.org/wp-content/uploads/2013/04/Old-man-listening-with-interest-2.jpg"/>
          <p:cNvPicPr>
            <a:picLocks noChangeAspect="1" noChangeArrowheads="1"/>
          </p:cNvPicPr>
          <p:nvPr/>
        </p:nvPicPr>
        <p:blipFill>
          <a:blip r:embed="rId5" cstate="print"/>
          <a:srcRect/>
          <a:stretch>
            <a:fillRect/>
          </a:stretch>
        </p:blipFill>
        <p:spPr bwMode="auto">
          <a:xfrm>
            <a:off x="6221730" y="2590799"/>
            <a:ext cx="2617470" cy="3924243"/>
          </a:xfrm>
          <a:prstGeom prst="rect">
            <a:avLst/>
          </a:prstGeom>
          <a:noFill/>
        </p:spPr>
      </p:pic>
      <p:sp>
        <p:nvSpPr>
          <p:cNvPr id="10" name="Date Placeholder 9"/>
          <p:cNvSpPr>
            <a:spLocks noGrp="1"/>
          </p:cNvSpPr>
          <p:nvPr>
            <p:ph type="dt" sz="half" idx="10"/>
          </p:nvPr>
        </p:nvSpPr>
        <p:spPr/>
        <p:txBody>
          <a:bodyPr/>
          <a:lstStyle/>
          <a:p>
            <a:r>
              <a:rPr lang="en-US" smtClean="0"/>
              <a:t>10/6/2019</a:t>
            </a:r>
            <a:endParaRPr lang="en-US"/>
          </a:p>
        </p:txBody>
      </p:sp>
      <p:sp>
        <p:nvSpPr>
          <p:cNvPr id="11" name="Slide Number Placeholder 10"/>
          <p:cNvSpPr>
            <a:spLocks noGrp="1"/>
          </p:cNvSpPr>
          <p:nvPr>
            <p:ph type="sldNum" sz="quarter" idx="12"/>
          </p:nvPr>
        </p:nvSpPr>
        <p:spPr/>
        <p:txBody>
          <a:bodyPr/>
          <a:lstStyle/>
          <a:p>
            <a:fld id="{7C5DAE09-244D-4776-930A-CD617626A28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57600" y="2590800"/>
            <a:ext cx="5105400" cy="3581400"/>
          </a:xfrm>
          <a:prstGeom prst="rect">
            <a:avLst/>
          </a:prstGeom>
          <a:solidFill>
            <a:schemeClr val="bg1">
              <a:lumMod val="85000"/>
            </a:schemeClr>
          </a:solidFill>
        </p:spPr>
        <p:txBody>
          <a:bodyPr vert="horz" lIns="91440" tIns="45720" rIns="91440" bIns="45720" rtlCol="0">
            <a:noAutofit/>
          </a:bodyPr>
          <a:lstStyle/>
          <a:p>
            <a:pPr marL="342900" lvl="0" indent="-342900">
              <a:lnSpc>
                <a:spcPct val="150000"/>
              </a:lnSpc>
              <a:spcBef>
                <a:spcPct val="20000"/>
              </a:spcBef>
              <a:buClr>
                <a:schemeClr val="tx1"/>
              </a:buClr>
              <a:buFont typeface="Wingdings 2" pitchFamily="18" charset="2"/>
              <a:buChar char=""/>
            </a:pPr>
            <a:r>
              <a:rPr lang="en-US" sz="2800" dirty="0" smtClean="0">
                <a:latin typeface="Times New Roman" pitchFamily="18" charset="0"/>
                <a:cs typeface="Times New Roman" pitchFamily="18" charset="0"/>
              </a:rPr>
              <a:t>Educator </a:t>
            </a:r>
            <a:r>
              <a:rPr lang="en-US" sz="2800" dirty="0">
                <a:latin typeface="Times New Roman" pitchFamily="18" charset="0"/>
                <a:cs typeface="Times New Roman" pitchFamily="18" charset="0"/>
              </a:rPr>
              <a:t>should encourage people to participate in health education programmes </a:t>
            </a:r>
            <a:endParaRPr lang="en-US" sz="2800" dirty="0" smtClean="0">
              <a:latin typeface="Times New Roman" pitchFamily="18" charset="0"/>
              <a:cs typeface="Times New Roman" pitchFamily="18" charset="0"/>
            </a:endParaRPr>
          </a:p>
          <a:p>
            <a:pPr marL="342900" lvl="0" indent="-342900">
              <a:lnSpc>
                <a:spcPct val="150000"/>
              </a:lnSpc>
              <a:spcBef>
                <a:spcPct val="20000"/>
              </a:spcBef>
              <a:buClr>
                <a:schemeClr val="tx1"/>
              </a:buClr>
              <a:buFont typeface="Wingdings 2" pitchFamily="18" charset="2"/>
              <a:buChar char=""/>
            </a:pPr>
            <a:r>
              <a:rPr lang="en-US" sz="2800" dirty="0" smtClean="0">
                <a:latin typeface="Times New Roman" pitchFamily="18" charset="0"/>
                <a:cs typeface="Times New Roman" pitchFamily="18" charset="0"/>
              </a:rPr>
              <a:t>Group discussions</a:t>
            </a:r>
          </a:p>
        </p:txBody>
      </p:sp>
      <p:sp>
        <p:nvSpPr>
          <p:cNvPr id="2" name="Rectangle 1"/>
          <p:cNvSpPr/>
          <p:nvPr/>
        </p:nvSpPr>
        <p:spPr>
          <a:xfrm>
            <a:off x="4430134" y="904874"/>
            <a:ext cx="3352201" cy="646331"/>
          </a:xfrm>
          <a:prstGeom prst="rect">
            <a:avLst/>
          </a:prstGeom>
        </p:spPr>
        <p:txBody>
          <a:bodyPr wrap="none">
            <a:spAutoFit/>
          </a:bodyPr>
          <a:lstStyle/>
          <a:p>
            <a:pPr lvl="0" algn="ctr">
              <a:spcBef>
                <a:spcPct val="0"/>
              </a:spcBef>
            </a:pPr>
            <a:r>
              <a:rPr lang="en-US" sz="3600" b="1" dirty="0">
                <a:solidFill>
                  <a:srgbClr val="FFFF00"/>
                </a:solidFill>
                <a:latin typeface="Times New Roman" pitchFamily="18" charset="0"/>
                <a:cs typeface="Times New Roman" pitchFamily="18" charset="0"/>
              </a:rPr>
              <a:t>3. Participation </a:t>
            </a:r>
          </a:p>
        </p:txBody>
      </p:sp>
      <p:pic>
        <p:nvPicPr>
          <p:cNvPr id="6147" name="Picture 3" descr="C:\Users\appu\Desktop\thesis exam\download (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887" y="3124200"/>
            <a:ext cx="3262313" cy="217092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ttp://2.bp.blogspot.com/_kaDIEeVv1L8/TA9cazslt3I/AAAAAAAAAB0/N7x80OtG79I/s1600/Class+Participation.jpg"/>
          <p:cNvPicPr>
            <a:picLocks noChangeAspect="1" noChangeArrowheads="1"/>
          </p:cNvPicPr>
          <p:nvPr/>
        </p:nvPicPr>
        <p:blipFill>
          <a:blip r:embed="rId3" cstate="print"/>
          <a:srcRect/>
          <a:stretch>
            <a:fillRect/>
          </a:stretch>
        </p:blipFill>
        <p:spPr bwMode="auto">
          <a:xfrm>
            <a:off x="381000" y="533400"/>
            <a:ext cx="3385082" cy="1828800"/>
          </a:xfrm>
          <a:prstGeom prst="rect">
            <a:avLst/>
          </a:prstGeom>
          <a:noFill/>
        </p:spPr>
      </p:pic>
      <p:sp>
        <p:nvSpPr>
          <p:cNvPr id="10" name="Date Placeholder 9"/>
          <p:cNvSpPr>
            <a:spLocks noGrp="1"/>
          </p:cNvSpPr>
          <p:nvPr>
            <p:ph type="dt" sz="half" idx="10"/>
          </p:nvPr>
        </p:nvSpPr>
        <p:spPr/>
        <p:txBody>
          <a:bodyPr/>
          <a:lstStyle/>
          <a:p>
            <a:r>
              <a:rPr lang="en-US" smtClean="0"/>
              <a:t>10/6/2019</a:t>
            </a:r>
            <a:endParaRPr lang="en-US"/>
          </a:p>
        </p:txBody>
      </p:sp>
      <p:sp>
        <p:nvSpPr>
          <p:cNvPr id="11" name="Slide Number Placeholder 10"/>
          <p:cNvSpPr>
            <a:spLocks noGrp="1"/>
          </p:cNvSpPr>
          <p:nvPr>
            <p:ph type="sldNum" sz="quarter" idx="12"/>
          </p:nvPr>
        </p:nvSpPr>
        <p:spPr/>
        <p:txBody>
          <a:bodyPr/>
          <a:lstStyle/>
          <a:p>
            <a:fld id="{7C5DAE09-244D-4776-930A-CD617626A28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838200"/>
            <a:ext cx="2941832" cy="646331"/>
          </a:xfrm>
          <a:prstGeom prst="rect">
            <a:avLst/>
          </a:prstGeom>
        </p:spPr>
        <p:txBody>
          <a:bodyPr wrap="none">
            <a:spAutoFit/>
          </a:bodyPr>
          <a:lstStyle/>
          <a:p>
            <a:pPr lvl="0" algn="ctr">
              <a:spcBef>
                <a:spcPct val="0"/>
              </a:spcBef>
            </a:pPr>
            <a:r>
              <a:rPr lang="en-US" sz="3600" b="1" dirty="0">
                <a:solidFill>
                  <a:srgbClr val="FFFF00"/>
                </a:solidFill>
                <a:latin typeface="Times New Roman" pitchFamily="18" charset="0"/>
                <a:cs typeface="Times New Roman" pitchFamily="18" charset="0"/>
              </a:rPr>
              <a:t>4. Motivation </a:t>
            </a:r>
          </a:p>
        </p:txBody>
      </p:sp>
      <p:sp>
        <p:nvSpPr>
          <p:cNvPr id="3" name="Notched Right Arrow 2"/>
          <p:cNvSpPr/>
          <p:nvPr/>
        </p:nvSpPr>
        <p:spPr>
          <a:xfrm>
            <a:off x="762000" y="2444663"/>
            <a:ext cx="6400800" cy="2895600"/>
          </a:xfrm>
          <a:prstGeom prst="notchedRightArrow">
            <a:avLst/>
          </a:prstGeom>
          <a:solidFill>
            <a:schemeClr val="bg2">
              <a:lumMod val="9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nSpc>
                <a:spcPct val="150000"/>
              </a:lnSpc>
              <a:spcBef>
                <a:spcPct val="20000"/>
              </a:spcBef>
            </a:pPr>
            <a:r>
              <a:rPr lang="en-US" sz="2800" b="1" dirty="0" smtClean="0">
                <a:solidFill>
                  <a:srgbClr val="0070C0"/>
                </a:solidFill>
                <a:latin typeface="Times New Roman" pitchFamily="18" charset="0"/>
                <a:cs typeface="Times New Roman" pitchFamily="18" charset="0"/>
              </a:rPr>
              <a:t>“A </a:t>
            </a:r>
            <a:r>
              <a:rPr lang="en-US" sz="2800" b="1" dirty="0">
                <a:solidFill>
                  <a:srgbClr val="0070C0"/>
                </a:solidFill>
                <a:latin typeface="Times New Roman" pitchFamily="18" charset="0"/>
                <a:cs typeface="Times New Roman" pitchFamily="18" charset="0"/>
              </a:rPr>
              <a:t>fundamental desire for learning in an individual” </a:t>
            </a:r>
          </a:p>
        </p:txBody>
      </p:sp>
      <p:pic>
        <p:nvPicPr>
          <p:cNvPr id="7170" name="Picture 2" descr="C:\Users\appu\Desktop\thesis exam\11528993-motivate-word-on-laundry-hook-on-white-1024x54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984930">
            <a:off x="-82090" y="294651"/>
            <a:ext cx="3416017" cy="18014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Date Placeholder 7"/>
          <p:cNvSpPr>
            <a:spLocks noGrp="1"/>
          </p:cNvSpPr>
          <p:nvPr>
            <p:ph type="dt" sz="half" idx="10"/>
          </p:nvPr>
        </p:nvSpPr>
        <p:spPr/>
        <p:txBody>
          <a:bodyPr/>
          <a:lstStyle/>
          <a:p>
            <a:r>
              <a:rPr lang="en-US" smtClean="0"/>
              <a:t>10/6/2019</a:t>
            </a:r>
            <a:endParaRPr lang="en-US"/>
          </a:p>
        </p:txBody>
      </p:sp>
      <p:sp>
        <p:nvSpPr>
          <p:cNvPr id="9" name="Slide Number Placeholder 8"/>
          <p:cNvSpPr>
            <a:spLocks noGrp="1"/>
          </p:cNvSpPr>
          <p:nvPr>
            <p:ph type="sldNum" sz="quarter" idx="12"/>
          </p:nvPr>
        </p:nvSpPr>
        <p:spPr/>
        <p:txBody>
          <a:bodyPr/>
          <a:lstStyle/>
          <a:p>
            <a:fld id="{7C5DAE09-244D-4776-930A-CD617626A28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poornima\Desktop\pedagogy\great.jpg"/>
          <p:cNvPicPr>
            <a:picLocks noChangeAspect="1" noChangeArrowheads="1"/>
          </p:cNvPicPr>
          <p:nvPr/>
        </p:nvPicPr>
        <p:blipFill>
          <a:blip r:embed="rId2" cstate="print"/>
          <a:srcRect l="6161" r="8531"/>
          <a:stretch>
            <a:fillRect/>
          </a:stretch>
        </p:blipFill>
        <p:spPr bwMode="auto">
          <a:xfrm>
            <a:off x="7543800" y="4756150"/>
            <a:ext cx="1505943" cy="1765300"/>
          </a:xfrm>
          <a:prstGeom prst="rect">
            <a:avLst/>
          </a:prstGeom>
          <a:noFill/>
        </p:spPr>
      </p:pic>
      <p:sp>
        <p:nvSpPr>
          <p:cNvPr id="2" name="Rectangle 1"/>
          <p:cNvSpPr/>
          <p:nvPr/>
        </p:nvSpPr>
        <p:spPr>
          <a:xfrm>
            <a:off x="4648200" y="838200"/>
            <a:ext cx="2941832" cy="646331"/>
          </a:xfrm>
          <a:prstGeom prst="rect">
            <a:avLst/>
          </a:prstGeom>
        </p:spPr>
        <p:txBody>
          <a:bodyPr wrap="none">
            <a:spAutoFit/>
          </a:bodyPr>
          <a:lstStyle/>
          <a:p>
            <a:pPr lvl="0" algn="ctr">
              <a:spcBef>
                <a:spcPct val="0"/>
              </a:spcBef>
            </a:pPr>
            <a:r>
              <a:rPr lang="en-US" sz="3600" b="1" dirty="0">
                <a:solidFill>
                  <a:srgbClr val="FFFF00"/>
                </a:solidFill>
                <a:latin typeface="Times New Roman" pitchFamily="18" charset="0"/>
                <a:cs typeface="Times New Roman" pitchFamily="18" charset="0"/>
              </a:rPr>
              <a:t>4. Motivation </a:t>
            </a:r>
          </a:p>
        </p:txBody>
      </p:sp>
      <p:pic>
        <p:nvPicPr>
          <p:cNvPr id="7170" name="Picture 2" descr="C:\Users\appu\Desktop\thesis exam\11528993-motivate-word-on-laundry-hook-on-white-1024x54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984930">
            <a:off x="-82090" y="294651"/>
            <a:ext cx="3416017" cy="1801415"/>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appu\Desktop\thesis exam\Extrinsic-motivatio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76164" y="2431200"/>
            <a:ext cx="1836000" cy="1836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1143000" y="2286000"/>
            <a:ext cx="5486400" cy="4419599"/>
          </a:xfrm>
          <a:prstGeom prst="flowChartDocumen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514350" lvl="0" indent="-514350" algn="just">
              <a:spcBef>
                <a:spcPct val="20000"/>
              </a:spcBef>
              <a:buFont typeface="Wingdings" pitchFamily="2" charset="2"/>
              <a:buChar char="q"/>
            </a:pPr>
            <a:r>
              <a:rPr lang="en-US" sz="2800" dirty="0" smtClean="0">
                <a:latin typeface="Times New Roman" pitchFamily="18" charset="0"/>
                <a:cs typeface="Times New Roman" pitchFamily="18" charset="0"/>
              </a:rPr>
              <a:t>2 types : </a:t>
            </a:r>
          </a:p>
          <a:p>
            <a:pPr marL="1428750" lvl="2" indent="-514350" algn="just">
              <a:spcBef>
                <a:spcPct val="20000"/>
              </a:spcBef>
              <a:buFont typeface="Arial" pitchFamily="34" charset="0"/>
              <a:buChar char="•"/>
            </a:pPr>
            <a:r>
              <a:rPr lang="en-US" sz="2800" b="1" dirty="0" smtClean="0">
                <a:solidFill>
                  <a:srgbClr val="C00000"/>
                </a:solidFill>
                <a:latin typeface="Times New Roman" pitchFamily="18" charset="0"/>
                <a:cs typeface="Times New Roman" pitchFamily="18" charset="0"/>
              </a:rPr>
              <a:t>primary </a:t>
            </a:r>
            <a:r>
              <a:rPr lang="en-US" sz="2800" b="1" dirty="0">
                <a:solidFill>
                  <a:srgbClr val="C00000"/>
                </a:solidFill>
                <a:latin typeface="Times New Roman" pitchFamily="18" charset="0"/>
                <a:cs typeface="Times New Roman" pitchFamily="18" charset="0"/>
              </a:rPr>
              <a:t>motive </a:t>
            </a:r>
            <a:endParaRPr lang="en-US" sz="2800" b="1" dirty="0" smtClean="0">
              <a:solidFill>
                <a:srgbClr val="C00000"/>
              </a:solidFill>
              <a:latin typeface="Times New Roman" pitchFamily="18" charset="0"/>
              <a:cs typeface="Times New Roman" pitchFamily="18" charset="0"/>
            </a:endParaRPr>
          </a:p>
          <a:p>
            <a:pPr marL="1885950" lvl="3" indent="-514350">
              <a:spcBef>
                <a:spcPct val="20000"/>
              </a:spcBef>
              <a:buFont typeface="Wingdings" pitchFamily="2" charset="2"/>
              <a:buChar char="ü"/>
            </a:pPr>
            <a:r>
              <a:rPr lang="en-US" sz="2800" dirty="0" smtClean="0">
                <a:latin typeface="Times New Roman" pitchFamily="18" charset="0"/>
                <a:cs typeface="Times New Roman" pitchFamily="18" charset="0"/>
              </a:rPr>
              <a:t>Hunger, survival, clothing, shelter</a:t>
            </a:r>
          </a:p>
          <a:p>
            <a:pPr marL="1428750" lvl="2" indent="-514350" algn="just">
              <a:spcBef>
                <a:spcPct val="20000"/>
              </a:spcBef>
              <a:buFont typeface="Arial" pitchFamily="34" charset="0"/>
              <a:buChar char="•"/>
            </a:pPr>
            <a:r>
              <a:rPr lang="en-US" sz="2800" b="1" dirty="0" smtClean="0">
                <a:solidFill>
                  <a:srgbClr val="C00000"/>
                </a:solidFill>
                <a:latin typeface="Times New Roman" pitchFamily="18" charset="0"/>
                <a:cs typeface="Times New Roman" pitchFamily="18" charset="0"/>
              </a:rPr>
              <a:t>secondary </a:t>
            </a:r>
            <a:r>
              <a:rPr lang="en-US" sz="2800" b="1" dirty="0">
                <a:solidFill>
                  <a:srgbClr val="C00000"/>
                </a:solidFill>
                <a:latin typeface="Times New Roman" pitchFamily="18" charset="0"/>
                <a:cs typeface="Times New Roman" pitchFamily="18" charset="0"/>
              </a:rPr>
              <a:t>motive </a:t>
            </a:r>
            <a:endParaRPr lang="en-US" sz="2800" b="1" dirty="0" smtClean="0">
              <a:solidFill>
                <a:srgbClr val="C00000"/>
              </a:solidFill>
              <a:latin typeface="Times New Roman" pitchFamily="18" charset="0"/>
              <a:cs typeface="Times New Roman" pitchFamily="18" charset="0"/>
            </a:endParaRPr>
          </a:p>
          <a:p>
            <a:pPr marL="1885950" lvl="3" indent="-514350" algn="just">
              <a:spcBef>
                <a:spcPct val="20000"/>
              </a:spcBef>
              <a:buFont typeface="Wingdings" pitchFamily="2" charset="2"/>
              <a:buChar char="ü"/>
            </a:pPr>
            <a:r>
              <a:rPr lang="en-US" sz="2800" dirty="0" smtClean="0">
                <a:latin typeface="Times New Roman" pitchFamily="18" charset="0"/>
                <a:cs typeface="Times New Roman" pitchFamily="18" charset="0"/>
              </a:rPr>
              <a:t>a word of praise,</a:t>
            </a:r>
          </a:p>
          <a:p>
            <a:pPr marL="1885950" lvl="3" indent="-514350" algn="just">
              <a:spcBef>
                <a:spcPct val="20000"/>
              </a:spcBef>
            </a:pPr>
            <a:r>
              <a:rPr lang="en-US" sz="2800" smtClean="0">
                <a:latin typeface="Times New Roman" pitchFamily="18" charset="0"/>
                <a:cs typeface="Times New Roman" pitchFamily="18" charset="0"/>
              </a:rPr>
              <a:t>      Gifts</a:t>
            </a:r>
            <a:r>
              <a:rPr lang="en-US" sz="2800" dirty="0" smtClean="0">
                <a:latin typeface="Times New Roman" pitchFamily="18" charset="0"/>
                <a:cs typeface="Times New Roman" pitchFamily="18" charset="0"/>
              </a:rPr>
              <a:t>, rewards</a:t>
            </a:r>
            <a:r>
              <a:rPr lang="en-US" sz="280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p:txBody>
      </p:sp>
      <p:sp>
        <p:nvSpPr>
          <p:cNvPr id="10" name="Date Placeholder 9"/>
          <p:cNvSpPr>
            <a:spLocks noGrp="1"/>
          </p:cNvSpPr>
          <p:nvPr>
            <p:ph type="dt" sz="half" idx="10"/>
          </p:nvPr>
        </p:nvSpPr>
        <p:spPr/>
        <p:txBody>
          <a:bodyPr/>
          <a:lstStyle/>
          <a:p>
            <a:r>
              <a:rPr lang="en-US" smtClean="0"/>
              <a:t>10/6/2019</a:t>
            </a:r>
            <a:endParaRPr lang="en-US"/>
          </a:p>
        </p:txBody>
      </p:sp>
      <p:sp>
        <p:nvSpPr>
          <p:cNvPr id="11" name="Slide Number Placeholder 10"/>
          <p:cNvSpPr>
            <a:spLocks noGrp="1"/>
          </p:cNvSpPr>
          <p:nvPr>
            <p:ph type="sldNum" sz="quarter" idx="12"/>
          </p:nvPr>
        </p:nvSpPr>
        <p:spPr/>
        <p:txBody>
          <a:bodyPr/>
          <a:lstStyle/>
          <a:p>
            <a:fld id="{7C5DAE09-244D-4776-930A-CD617626A28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276600" y="1447800"/>
            <a:ext cx="5479633" cy="5105400"/>
          </a:xfrm>
          <a:prstGeom prst="flowChartManualInput">
            <a:avLst/>
          </a:prstGeom>
          <a:ln w="38100">
            <a:solidFill>
              <a:srgbClr val="00B050"/>
            </a:solidFill>
            <a:prstDash val="sysDot"/>
          </a:ln>
        </p:spPr>
        <p:txBody>
          <a:bodyPr vert="horz" lIns="91440" tIns="45720" rIns="91440" bIns="45720" rtlCol="0">
            <a:noAutofit/>
          </a:bodyPr>
          <a:lstStyle/>
          <a:p>
            <a:pPr marL="514350" lvl="0" indent="-514350">
              <a:lnSpc>
                <a:spcPct val="150000"/>
              </a:lnSpc>
              <a:spcBef>
                <a:spcPct val="20000"/>
              </a:spcBef>
              <a:buClr>
                <a:srgbClr val="002060"/>
              </a:buClr>
              <a:buFont typeface="Wingdings 3" pitchFamily="18" charset="2"/>
              <a:buChar char=""/>
            </a:pPr>
            <a:r>
              <a:rPr lang="en-US" sz="2800" dirty="0" smtClean="0">
                <a:solidFill>
                  <a:srgbClr val="002060"/>
                </a:solidFill>
                <a:latin typeface="Times New Roman" pitchFamily="18" charset="0"/>
                <a:cs typeface="Times New Roman" pitchFamily="18" charset="0"/>
              </a:rPr>
              <a:t>Determine </a:t>
            </a:r>
            <a:r>
              <a:rPr lang="en-US" sz="2800" dirty="0">
                <a:solidFill>
                  <a:srgbClr val="002060"/>
                </a:solidFill>
                <a:latin typeface="Times New Roman" pitchFamily="18" charset="0"/>
                <a:cs typeface="Times New Roman" pitchFamily="18" charset="0"/>
              </a:rPr>
              <a:t>the level of literacy </a:t>
            </a:r>
            <a:endParaRPr lang="en-US" sz="2800" dirty="0" smtClean="0">
              <a:solidFill>
                <a:srgbClr val="002060"/>
              </a:solidFill>
              <a:latin typeface="Times New Roman" pitchFamily="18" charset="0"/>
              <a:cs typeface="Times New Roman" pitchFamily="18" charset="0"/>
            </a:endParaRPr>
          </a:p>
          <a:p>
            <a:pPr marL="514350" lvl="0" indent="-514350">
              <a:lnSpc>
                <a:spcPct val="150000"/>
              </a:lnSpc>
              <a:spcBef>
                <a:spcPct val="20000"/>
              </a:spcBef>
              <a:buClr>
                <a:srgbClr val="002060"/>
              </a:buClr>
              <a:buFont typeface="Wingdings 3" pitchFamily="18" charset="2"/>
              <a:buChar char=""/>
            </a:pPr>
            <a:r>
              <a:rPr lang="en-US" sz="2800" dirty="0" smtClean="0">
                <a:solidFill>
                  <a:srgbClr val="002060"/>
                </a:solidFill>
                <a:latin typeface="Times New Roman" pitchFamily="18" charset="0"/>
                <a:cs typeface="Times New Roman" pitchFamily="18" charset="0"/>
              </a:rPr>
              <a:t>To communicate in the Language best understood by the people.</a:t>
            </a:r>
          </a:p>
          <a:p>
            <a:pPr marL="514350" lvl="0" indent="-514350">
              <a:lnSpc>
                <a:spcPct val="150000"/>
              </a:lnSpc>
              <a:spcBef>
                <a:spcPct val="20000"/>
              </a:spcBef>
              <a:buClr>
                <a:srgbClr val="002060"/>
              </a:buClr>
              <a:buFont typeface="Wingdings 3" pitchFamily="18" charset="2"/>
              <a:buChar char=""/>
            </a:pPr>
            <a:r>
              <a:rPr lang="en-US" sz="2800" dirty="0" smtClean="0">
                <a:solidFill>
                  <a:srgbClr val="002060"/>
                </a:solidFill>
                <a:latin typeface="Times New Roman" pitchFamily="18" charset="0"/>
                <a:cs typeface="Times New Roman" pitchFamily="18" charset="0"/>
              </a:rPr>
              <a:t>No -Usage </a:t>
            </a:r>
            <a:r>
              <a:rPr lang="en-US" sz="2800" dirty="0">
                <a:solidFill>
                  <a:srgbClr val="002060"/>
                </a:solidFill>
                <a:latin typeface="Times New Roman" pitchFamily="18" charset="0"/>
                <a:cs typeface="Times New Roman" pitchFamily="18" charset="0"/>
              </a:rPr>
              <a:t>of technical or medical </a:t>
            </a:r>
            <a:r>
              <a:rPr lang="en-US" sz="2800" dirty="0" smtClean="0">
                <a:solidFill>
                  <a:srgbClr val="002060"/>
                </a:solidFill>
                <a:latin typeface="Times New Roman" pitchFamily="18" charset="0"/>
                <a:cs typeface="Times New Roman" pitchFamily="18" charset="0"/>
              </a:rPr>
              <a:t>terms.</a:t>
            </a:r>
            <a:endParaRPr lang="en-US" sz="2800" dirty="0">
              <a:solidFill>
                <a:srgbClr val="002060"/>
              </a:solidFill>
              <a:latin typeface="Times New Roman" pitchFamily="18" charset="0"/>
              <a:cs typeface="Times New Roman" pitchFamily="18" charset="0"/>
            </a:endParaRPr>
          </a:p>
        </p:txBody>
      </p:sp>
      <p:sp>
        <p:nvSpPr>
          <p:cNvPr id="2" name="Rectangle 1"/>
          <p:cNvSpPr/>
          <p:nvPr/>
        </p:nvSpPr>
        <p:spPr>
          <a:xfrm>
            <a:off x="3810000" y="990600"/>
            <a:ext cx="3882474" cy="646331"/>
          </a:xfrm>
          <a:prstGeom prst="rect">
            <a:avLst/>
          </a:prstGeom>
        </p:spPr>
        <p:txBody>
          <a:bodyPr wrap="none">
            <a:spAutoFit/>
          </a:bodyPr>
          <a:lstStyle/>
          <a:p>
            <a:pPr lvl="0" algn="ctr">
              <a:spcBef>
                <a:spcPct val="0"/>
              </a:spcBef>
            </a:pPr>
            <a:r>
              <a:rPr lang="en-US" sz="3600" b="1" dirty="0">
                <a:solidFill>
                  <a:srgbClr val="FFFF00"/>
                </a:solidFill>
                <a:latin typeface="Times New Roman" pitchFamily="18" charset="0"/>
                <a:cs typeface="Times New Roman" pitchFamily="18" charset="0"/>
              </a:rPr>
              <a:t>5. Comprehension </a:t>
            </a:r>
          </a:p>
        </p:txBody>
      </p:sp>
      <p:pic>
        <p:nvPicPr>
          <p:cNvPr id="8194" name="Picture 2" descr="C:\Users\appu\Desktop\thesis exam\download (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917861">
            <a:off x="365721" y="1338402"/>
            <a:ext cx="2466975" cy="184785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www.rdhmag.com/content/dam/rdh/print-articles/Volume%2034/Issue%202/stick.gif"/>
          <p:cNvPicPr>
            <a:picLocks noChangeAspect="1" noChangeArrowheads="1"/>
          </p:cNvPicPr>
          <p:nvPr/>
        </p:nvPicPr>
        <p:blipFill>
          <a:blip r:embed="rId3" cstate="print"/>
          <a:srcRect/>
          <a:stretch>
            <a:fillRect/>
          </a:stretch>
        </p:blipFill>
        <p:spPr bwMode="auto">
          <a:xfrm>
            <a:off x="381000" y="4469591"/>
            <a:ext cx="2609850" cy="2388409"/>
          </a:xfrm>
          <a:prstGeom prst="rect">
            <a:avLst/>
          </a:prstGeom>
          <a:noFill/>
        </p:spPr>
      </p:pic>
      <p:pic>
        <p:nvPicPr>
          <p:cNvPr id="6" name="Picture 2" descr="http://3.bp.blogspot.com/-McE1P0Edg2Y/Ug1NpGI1RvI/AAAAAAAAANo/vxcarZ-Utew/s1600/ManyQuestions.png"/>
          <p:cNvPicPr>
            <a:picLocks noChangeAspect="1" noChangeArrowheads="1"/>
          </p:cNvPicPr>
          <p:nvPr/>
        </p:nvPicPr>
        <p:blipFill>
          <a:blip r:embed="rId4" cstate="print"/>
          <a:srcRect/>
          <a:stretch>
            <a:fillRect/>
          </a:stretch>
        </p:blipFill>
        <p:spPr bwMode="auto">
          <a:xfrm>
            <a:off x="228600" y="3200400"/>
            <a:ext cx="1333500" cy="1604646"/>
          </a:xfrm>
          <a:prstGeom prst="rect">
            <a:avLst/>
          </a:prstGeom>
          <a:noFill/>
        </p:spPr>
      </p:pic>
      <p:sp>
        <p:nvSpPr>
          <p:cNvPr id="11" name="Date Placeholder 10"/>
          <p:cNvSpPr>
            <a:spLocks noGrp="1"/>
          </p:cNvSpPr>
          <p:nvPr>
            <p:ph type="dt" sz="half" idx="10"/>
          </p:nvPr>
        </p:nvSpPr>
        <p:spPr/>
        <p:txBody>
          <a:bodyPr/>
          <a:lstStyle/>
          <a:p>
            <a:r>
              <a:rPr lang="en-US" smtClean="0"/>
              <a:t>10/6/2019</a:t>
            </a:r>
            <a:endParaRPr lang="en-US"/>
          </a:p>
        </p:txBody>
      </p:sp>
      <p:sp>
        <p:nvSpPr>
          <p:cNvPr id="12" name="Slide Number Placeholder 11"/>
          <p:cNvSpPr>
            <a:spLocks noGrp="1"/>
          </p:cNvSpPr>
          <p:nvPr>
            <p:ph type="sldNum" sz="quarter" idx="12"/>
          </p:nvPr>
        </p:nvSpPr>
        <p:spPr/>
        <p:txBody>
          <a:bodyPr/>
          <a:lstStyle/>
          <a:p>
            <a:fld id="{7C5DAE09-244D-4776-930A-CD617626A28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733800" y="2209800"/>
            <a:ext cx="5029200" cy="4419600"/>
          </a:xfrm>
          <a:prstGeom prst="rect">
            <a:avLst/>
          </a:prstGeom>
          <a:solidFill>
            <a:srgbClr val="CCFF99"/>
          </a:solidFill>
        </p:spPr>
        <p:txBody>
          <a:bodyPr vert="horz" lIns="91440" tIns="45720" rIns="91440" bIns="45720" rtlCol="0">
            <a:noAutofit/>
          </a:bodyPr>
          <a:lstStyle/>
          <a:p>
            <a:pPr marL="514350" lvl="0" indent="-514350" algn="just">
              <a:lnSpc>
                <a:spcPct val="150000"/>
              </a:lnSpc>
              <a:spcBef>
                <a:spcPct val="20000"/>
              </a:spcBef>
              <a:buClr>
                <a:srgbClr val="FF0000"/>
              </a:buClr>
              <a:buFont typeface="Wingdings 3" pitchFamily="18" charset="2"/>
              <a:buChar char=""/>
            </a:pPr>
            <a:r>
              <a:rPr lang="en-US" sz="3000" dirty="0" smtClean="0">
                <a:latin typeface="Times New Roman" pitchFamily="18" charset="0"/>
                <a:cs typeface="Times New Roman" pitchFamily="18" charset="0"/>
              </a:rPr>
              <a:t>Start </a:t>
            </a:r>
            <a:r>
              <a:rPr lang="en-US" sz="3000" dirty="0">
                <a:latin typeface="Times New Roman" pitchFamily="18" charset="0"/>
                <a:cs typeface="Times New Roman" pitchFamily="18" charset="0"/>
              </a:rPr>
              <a:t>with what the people </a:t>
            </a:r>
            <a:r>
              <a:rPr lang="en-US" sz="3000" dirty="0">
                <a:solidFill>
                  <a:srgbClr val="FF0000"/>
                </a:solidFill>
                <a:latin typeface="Times New Roman" pitchFamily="18" charset="0"/>
                <a:cs typeface="Times New Roman" pitchFamily="18" charset="0"/>
              </a:rPr>
              <a:t>already know </a:t>
            </a:r>
            <a:r>
              <a:rPr lang="en-US" sz="3000" dirty="0">
                <a:latin typeface="Times New Roman" pitchFamily="18" charset="0"/>
                <a:cs typeface="Times New Roman" pitchFamily="18" charset="0"/>
              </a:rPr>
              <a:t>and then give the new knowledge </a:t>
            </a:r>
            <a:endParaRPr lang="en-US" sz="3000" dirty="0" smtClean="0">
              <a:latin typeface="Times New Roman" pitchFamily="18" charset="0"/>
              <a:cs typeface="Times New Roman" pitchFamily="18" charset="0"/>
            </a:endParaRPr>
          </a:p>
          <a:p>
            <a:pPr marL="514350" lvl="0" indent="-514350" algn="just">
              <a:lnSpc>
                <a:spcPct val="150000"/>
              </a:lnSpc>
              <a:spcBef>
                <a:spcPct val="20000"/>
              </a:spcBef>
              <a:buClr>
                <a:srgbClr val="FF0000"/>
              </a:buClr>
            </a:pPr>
            <a:r>
              <a:rPr lang="en-US" sz="3000" dirty="0" smtClean="0">
                <a:latin typeface="Times New Roman" pitchFamily="18" charset="0"/>
                <a:cs typeface="Times New Roman" pitchFamily="18" charset="0"/>
              </a:rPr>
              <a:t>    i.e., Existing </a:t>
            </a:r>
            <a:r>
              <a:rPr lang="en-US" sz="3000">
                <a:latin typeface="Times New Roman" pitchFamily="18" charset="0"/>
                <a:cs typeface="Times New Roman" pitchFamily="18" charset="0"/>
              </a:rPr>
              <a:t>knowledge </a:t>
            </a:r>
            <a:r>
              <a:rPr lang="en-US" sz="3000" smtClean="0">
                <a:latin typeface="Times New Roman" pitchFamily="18" charset="0"/>
                <a:cs typeface="Times New Roman" pitchFamily="18" charset="0"/>
              </a:rPr>
              <a:t>is taken </a:t>
            </a:r>
            <a:r>
              <a:rPr lang="en-US" sz="3000" dirty="0" smtClean="0">
                <a:latin typeface="Times New Roman" pitchFamily="18" charset="0"/>
                <a:cs typeface="Times New Roman" pitchFamily="18" charset="0"/>
              </a:rPr>
              <a:t>as </a:t>
            </a:r>
            <a:r>
              <a:rPr lang="en-US" sz="3000" dirty="0">
                <a:latin typeface="Times New Roman" pitchFamily="18" charset="0"/>
                <a:cs typeface="Times New Roman" pitchFamily="18" charset="0"/>
              </a:rPr>
              <a:t>the basic step</a:t>
            </a:r>
          </a:p>
        </p:txBody>
      </p:sp>
      <p:pic>
        <p:nvPicPr>
          <p:cNvPr id="9218" name="Picture 2" descr="C:\Users\appu\Desktop\thesis exam\unknown-event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1" y="2971800"/>
            <a:ext cx="3048000" cy="3301188"/>
          </a:xfrm>
          <a:prstGeom prst="rect">
            <a:avLst/>
          </a:prstGeom>
          <a:noFill/>
          <a:ln>
            <a:solidFill>
              <a:srgbClr val="FF0066"/>
            </a:solidFill>
          </a:ln>
          <a:effectLst>
            <a:glow rad="228600">
              <a:schemeClr val="accent3">
                <a:satMod val="175000"/>
                <a:alpha val="40000"/>
              </a:schemeClr>
            </a:glow>
          </a:effectLst>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15</a:t>
            </a:fld>
            <a:endParaRPr lang="en-US"/>
          </a:p>
        </p:txBody>
      </p:sp>
      <p:sp>
        <p:nvSpPr>
          <p:cNvPr id="11" name="TextBox 10"/>
          <p:cNvSpPr txBox="1"/>
          <p:nvPr/>
        </p:nvSpPr>
        <p:spPr>
          <a:xfrm>
            <a:off x="2209800" y="914400"/>
            <a:ext cx="5371983" cy="707886"/>
          </a:xfrm>
          <a:prstGeom prst="rect">
            <a:avLst/>
          </a:prstGeom>
          <a:noFill/>
        </p:spPr>
        <p:txBody>
          <a:bodyPr wrap="none" rtlCol="0">
            <a:spAutoFit/>
          </a:bodyPr>
          <a:lstStyle/>
          <a:p>
            <a:r>
              <a:rPr lang="en-US" sz="4000" b="1" dirty="0" smtClean="0">
                <a:solidFill>
                  <a:srgbClr val="FFFF00"/>
                </a:solidFill>
              </a:rPr>
              <a:t>6. Known →unknown</a:t>
            </a:r>
            <a:endParaRPr lang="en-US" sz="4000" b="1"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300286" y="2514600"/>
            <a:ext cx="6386514" cy="2286000"/>
          </a:xfrm>
          <a:prstGeom prst="cube">
            <a:avLst/>
          </a:prstGeom>
          <a:solidFill>
            <a:schemeClr val="accent6">
              <a:lumMod val="20000"/>
              <a:lumOff val="80000"/>
            </a:schemeClr>
          </a:solidFill>
          <a:ln w="28575">
            <a:solidFill>
              <a:srgbClr val="009900"/>
            </a:solidFill>
          </a:ln>
        </p:spPr>
        <p:txBody>
          <a:bodyPr vert="horz" lIns="91440" tIns="45720" rIns="91440" bIns="45720" rtlCol="0">
            <a:noAutofit/>
          </a:bodyPr>
          <a:lstStyle/>
          <a:p>
            <a:pPr marL="514350" lvl="0" indent="-514350" algn="just">
              <a:lnSpc>
                <a:spcPct val="150000"/>
              </a:lnSpc>
              <a:spcBef>
                <a:spcPct val="20000"/>
              </a:spcBef>
              <a:buFont typeface="Times New Roman" pitchFamily="18" charset="0"/>
              <a:buChar char="■"/>
            </a:pPr>
            <a:r>
              <a:rPr lang="en-US" sz="3000" dirty="0" smtClean="0">
                <a:latin typeface="Times New Roman" pitchFamily="18" charset="0"/>
                <a:cs typeface="Times New Roman" pitchFamily="18" charset="0"/>
              </a:rPr>
              <a:t>Also </a:t>
            </a:r>
            <a:r>
              <a:rPr lang="en-US" sz="3000" dirty="0">
                <a:latin typeface="Times New Roman" pitchFamily="18" charset="0"/>
                <a:cs typeface="Times New Roman" pitchFamily="18" charset="0"/>
              </a:rPr>
              <a:t>called as “booster dose” </a:t>
            </a:r>
            <a:endParaRPr lang="en-US" sz="3000" dirty="0" smtClean="0">
              <a:latin typeface="Times New Roman" pitchFamily="18" charset="0"/>
              <a:cs typeface="Times New Roman" pitchFamily="18" charset="0"/>
            </a:endParaRPr>
          </a:p>
          <a:p>
            <a:pPr marL="514350" lvl="0" indent="-514350" algn="just">
              <a:lnSpc>
                <a:spcPct val="150000"/>
              </a:lnSpc>
              <a:spcBef>
                <a:spcPct val="20000"/>
              </a:spcBef>
              <a:buFont typeface="Times New Roman" pitchFamily="18" charset="0"/>
              <a:buChar char="■"/>
            </a:pPr>
            <a:r>
              <a:rPr lang="en-US" sz="3000" dirty="0" smtClean="0">
                <a:latin typeface="Times New Roman" pitchFamily="18" charset="0"/>
                <a:cs typeface="Times New Roman" pitchFamily="18" charset="0"/>
              </a:rPr>
              <a:t>Repetition </a:t>
            </a:r>
            <a:r>
              <a:rPr lang="en-US" sz="3000" dirty="0">
                <a:latin typeface="Times New Roman" pitchFamily="18" charset="0"/>
                <a:cs typeface="Times New Roman" pitchFamily="18" charset="0"/>
              </a:rPr>
              <a:t>needed </a:t>
            </a:r>
            <a:endParaRPr lang="en-US" sz="3000" dirty="0" smtClean="0">
              <a:latin typeface="Times New Roman" pitchFamily="18" charset="0"/>
              <a:cs typeface="Times New Roman" pitchFamily="18" charset="0"/>
            </a:endParaRPr>
          </a:p>
        </p:txBody>
      </p:sp>
      <p:pic>
        <p:nvPicPr>
          <p:cNvPr id="12292" name="Picture 4" descr="http://b2b.cbsimg.net/blogs/08212012figure_a.gif"/>
          <p:cNvPicPr>
            <a:picLocks noChangeAspect="1" noChangeArrowheads="1"/>
          </p:cNvPicPr>
          <p:nvPr/>
        </p:nvPicPr>
        <p:blipFill>
          <a:blip r:embed="rId2" cstate="print"/>
          <a:srcRect/>
          <a:stretch>
            <a:fillRect/>
          </a:stretch>
        </p:blipFill>
        <p:spPr bwMode="auto">
          <a:xfrm>
            <a:off x="6096000" y="5007856"/>
            <a:ext cx="2847975" cy="1850144"/>
          </a:xfrm>
          <a:prstGeom prst="rect">
            <a:avLst/>
          </a:prstGeom>
          <a:ln>
            <a:noFill/>
          </a:ln>
          <a:effectLst>
            <a:softEdge rad="112500"/>
          </a:effectLst>
        </p:spPr>
      </p:pic>
      <p:sp>
        <p:nvSpPr>
          <p:cNvPr id="2" name="Rectangle 1"/>
          <p:cNvSpPr/>
          <p:nvPr/>
        </p:nvSpPr>
        <p:spPr>
          <a:xfrm>
            <a:off x="2819400" y="1094363"/>
            <a:ext cx="3677290" cy="646331"/>
          </a:xfrm>
          <a:prstGeom prst="rect">
            <a:avLst/>
          </a:prstGeom>
        </p:spPr>
        <p:txBody>
          <a:bodyPr wrap="none">
            <a:spAutoFit/>
          </a:bodyPr>
          <a:lstStyle/>
          <a:p>
            <a:pPr lvl="0" algn="ctr">
              <a:spcBef>
                <a:spcPct val="0"/>
              </a:spcBef>
            </a:pPr>
            <a:r>
              <a:rPr lang="en-US" sz="3600" b="1" dirty="0">
                <a:solidFill>
                  <a:srgbClr val="FFFF00"/>
                </a:solidFill>
                <a:latin typeface="Times New Roman" pitchFamily="18" charset="0"/>
                <a:cs typeface="Times New Roman" pitchFamily="18" charset="0"/>
              </a:rPr>
              <a:t>7. Reinforcement </a:t>
            </a:r>
          </a:p>
        </p:txBody>
      </p:sp>
      <p:pic>
        <p:nvPicPr>
          <p:cNvPr id="10242" name="Picture 2" descr="http://articles.aish.com/graphics/articles/the_art_of_positive_reinforcement_230x150_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618609">
            <a:off x="144938" y="1496135"/>
            <a:ext cx="2674159" cy="174401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657600" y="2133600"/>
            <a:ext cx="5105400" cy="4724400"/>
          </a:xfrm>
          <a:prstGeom prst="rect">
            <a:avLst/>
          </a:prstGeom>
          <a:solidFill>
            <a:schemeClr val="bg2">
              <a:lumMod val="90000"/>
            </a:schemeClr>
          </a:solidFill>
        </p:spPr>
        <p:txBody>
          <a:bodyPr vert="horz" lIns="91440" tIns="45720" rIns="91440" bIns="45720" rtlCol="0" anchor="ctr">
            <a:noAutofit/>
          </a:bodyPr>
          <a:lstStyle/>
          <a:p>
            <a:pPr lvl="0">
              <a:lnSpc>
                <a:spcPct val="150000"/>
              </a:lnSpc>
              <a:spcBef>
                <a:spcPct val="20000"/>
              </a:spcBef>
            </a:pPr>
            <a:r>
              <a:rPr lang="en-US" sz="2800" dirty="0" smtClean="0">
                <a:latin typeface="Times New Roman" pitchFamily="18" charset="0"/>
                <a:cs typeface="Times New Roman" pitchFamily="18" charset="0"/>
              </a:rPr>
              <a:t>Learning </a:t>
            </a:r>
            <a:r>
              <a:rPr lang="en-US" sz="2800" dirty="0">
                <a:latin typeface="Times New Roman" pitchFamily="18" charset="0"/>
                <a:cs typeface="Times New Roman" pitchFamily="18" charset="0"/>
              </a:rPr>
              <a:t>process accompanied by doing the new things. </a:t>
            </a:r>
          </a:p>
          <a:p>
            <a:pPr lvl="0">
              <a:lnSpc>
                <a:spcPct val="150000"/>
              </a:lnSpc>
              <a:spcBef>
                <a:spcPct val="20000"/>
              </a:spcBef>
            </a:pPr>
            <a:r>
              <a:rPr lang="en-US" sz="2400" b="1" dirty="0" smtClean="0">
                <a:solidFill>
                  <a:srgbClr val="009900"/>
                </a:solidFill>
                <a:latin typeface="Times New Roman" pitchFamily="18" charset="0"/>
                <a:cs typeface="Times New Roman" pitchFamily="18" charset="0"/>
              </a:rPr>
              <a:t>Based </a:t>
            </a:r>
            <a:r>
              <a:rPr lang="en-US" sz="2400" b="1" dirty="0">
                <a:solidFill>
                  <a:srgbClr val="009900"/>
                </a:solidFill>
                <a:latin typeface="Times New Roman" pitchFamily="18" charset="0"/>
                <a:cs typeface="Times New Roman" pitchFamily="18" charset="0"/>
              </a:rPr>
              <a:t>on famous </a:t>
            </a:r>
            <a:r>
              <a:rPr lang="en-US" sz="2400" b="1" dirty="0" smtClean="0">
                <a:solidFill>
                  <a:srgbClr val="009900"/>
                </a:solidFill>
                <a:latin typeface="Times New Roman" pitchFamily="18" charset="0"/>
                <a:cs typeface="Times New Roman" pitchFamily="18" charset="0"/>
              </a:rPr>
              <a:t>Chinese proverb </a:t>
            </a:r>
          </a:p>
          <a:p>
            <a:pPr marL="971550" lvl="1" indent="-514350">
              <a:lnSpc>
                <a:spcPct val="150000"/>
              </a:lnSpc>
              <a:spcBef>
                <a:spcPct val="20000"/>
              </a:spcBef>
            </a:pPr>
            <a:r>
              <a:rPr lang="en-US" sz="2800" b="1" i="1" dirty="0" smtClean="0">
                <a:solidFill>
                  <a:srgbClr val="FF0000"/>
                </a:solidFill>
                <a:latin typeface="Times New Roman" pitchFamily="18" charset="0"/>
                <a:cs typeface="Times New Roman" pitchFamily="18" charset="0"/>
              </a:rPr>
              <a:t>“</a:t>
            </a:r>
            <a:r>
              <a:rPr lang="en-US" sz="2800" b="1" i="1" dirty="0">
                <a:solidFill>
                  <a:srgbClr val="FF0000"/>
                </a:solidFill>
                <a:latin typeface="Times New Roman" pitchFamily="18" charset="0"/>
                <a:cs typeface="Times New Roman" pitchFamily="18" charset="0"/>
              </a:rPr>
              <a:t>if I hear, I forget </a:t>
            </a:r>
            <a:r>
              <a:rPr lang="en-US" sz="2800" b="1" i="1" dirty="0" smtClean="0">
                <a:solidFill>
                  <a:srgbClr val="FF0000"/>
                </a:solidFill>
                <a:latin typeface="Times New Roman" pitchFamily="18" charset="0"/>
                <a:cs typeface="Times New Roman" pitchFamily="18" charset="0"/>
              </a:rPr>
              <a:t>;</a:t>
            </a:r>
          </a:p>
          <a:p>
            <a:pPr marL="971550" lvl="1" indent="-514350">
              <a:lnSpc>
                <a:spcPct val="150000"/>
              </a:lnSpc>
              <a:spcBef>
                <a:spcPct val="20000"/>
              </a:spcBef>
            </a:pPr>
            <a:r>
              <a:rPr lang="en-US" sz="2800" b="1" i="1" dirty="0" smtClean="0">
                <a:solidFill>
                  <a:srgbClr val="FF0000"/>
                </a:solidFill>
                <a:latin typeface="Times New Roman" pitchFamily="18" charset="0"/>
                <a:cs typeface="Times New Roman" pitchFamily="18" charset="0"/>
              </a:rPr>
              <a:t> </a:t>
            </a:r>
            <a:r>
              <a:rPr lang="en-US" sz="2800" b="1" i="1" dirty="0">
                <a:solidFill>
                  <a:srgbClr val="FF0000"/>
                </a:solidFill>
                <a:latin typeface="Times New Roman" pitchFamily="18" charset="0"/>
                <a:cs typeface="Times New Roman" pitchFamily="18" charset="0"/>
              </a:rPr>
              <a:t>if I see, I </a:t>
            </a:r>
            <a:r>
              <a:rPr lang="en-US" sz="2800" b="1" i="1" dirty="0" smtClean="0">
                <a:solidFill>
                  <a:srgbClr val="FF0000"/>
                </a:solidFill>
                <a:latin typeface="Times New Roman" pitchFamily="18" charset="0"/>
                <a:cs typeface="Times New Roman" pitchFamily="18" charset="0"/>
              </a:rPr>
              <a:t>remember;</a:t>
            </a:r>
          </a:p>
          <a:p>
            <a:pPr marL="971550" lvl="1" indent="-514350">
              <a:lnSpc>
                <a:spcPct val="150000"/>
              </a:lnSpc>
              <a:spcBef>
                <a:spcPct val="20000"/>
              </a:spcBef>
            </a:pPr>
            <a:r>
              <a:rPr lang="en-US" sz="2800" b="1" i="1" dirty="0" smtClean="0">
                <a:solidFill>
                  <a:srgbClr val="FF0000"/>
                </a:solidFill>
                <a:latin typeface="Times New Roman" pitchFamily="18" charset="0"/>
                <a:cs typeface="Times New Roman" pitchFamily="18" charset="0"/>
              </a:rPr>
              <a:t>if </a:t>
            </a:r>
            <a:r>
              <a:rPr lang="en-US" sz="2800" b="1" i="1" dirty="0">
                <a:solidFill>
                  <a:srgbClr val="FF0000"/>
                </a:solidFill>
                <a:latin typeface="Times New Roman" pitchFamily="18" charset="0"/>
                <a:cs typeface="Times New Roman" pitchFamily="18" charset="0"/>
              </a:rPr>
              <a:t>I do, I </a:t>
            </a:r>
            <a:r>
              <a:rPr lang="en-US" sz="2800" b="1" i="1" dirty="0" smtClean="0">
                <a:solidFill>
                  <a:srgbClr val="FF0000"/>
                </a:solidFill>
                <a:latin typeface="Times New Roman" pitchFamily="18" charset="0"/>
                <a:cs typeface="Times New Roman" pitchFamily="18" charset="0"/>
              </a:rPr>
              <a:t>know’’.</a:t>
            </a:r>
            <a:endParaRPr lang="en-US" sz="2800" b="1" i="1" dirty="0">
              <a:solidFill>
                <a:srgbClr val="FF0000"/>
              </a:solidFill>
              <a:latin typeface="Times New Roman" pitchFamily="18" charset="0"/>
              <a:cs typeface="Times New Roman" pitchFamily="18" charset="0"/>
            </a:endParaRPr>
          </a:p>
        </p:txBody>
      </p:sp>
      <p:sp>
        <p:nvSpPr>
          <p:cNvPr id="2" name="Rectangle 1"/>
          <p:cNvSpPr/>
          <p:nvPr/>
        </p:nvSpPr>
        <p:spPr>
          <a:xfrm>
            <a:off x="3513290" y="1068888"/>
            <a:ext cx="4003019" cy="584775"/>
          </a:xfrm>
          <a:prstGeom prst="rect">
            <a:avLst/>
          </a:prstGeom>
        </p:spPr>
        <p:txBody>
          <a:bodyPr wrap="none">
            <a:spAutoFit/>
          </a:bodyPr>
          <a:lstStyle/>
          <a:p>
            <a:pPr lvl="0" algn="ctr">
              <a:spcBef>
                <a:spcPct val="0"/>
              </a:spcBef>
            </a:pPr>
            <a:r>
              <a:rPr lang="en-US" sz="3200" b="1" dirty="0">
                <a:solidFill>
                  <a:srgbClr val="FFFF00"/>
                </a:solidFill>
                <a:latin typeface="Times New Roman" pitchFamily="18" charset="0"/>
                <a:cs typeface="Times New Roman" pitchFamily="18" charset="0"/>
              </a:rPr>
              <a:t>8. Learning by Doing </a:t>
            </a:r>
          </a:p>
        </p:txBody>
      </p:sp>
      <p:pic>
        <p:nvPicPr>
          <p:cNvPr id="17410" name="Picture 2" descr="C:\Users\appu\Desktop\thesis exam\images (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441546">
            <a:off x="685800" y="1052163"/>
            <a:ext cx="2447925" cy="1866900"/>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http://s11045.biss.wikispaces.net/file/view/boy-science-experiment_~x14369456.jpg/461420482/449x320/boy-science-experiment_~x1436945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581400"/>
            <a:ext cx="3021211"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200400" y="1752600"/>
            <a:ext cx="5791200" cy="5105400"/>
          </a:xfrm>
          <a:prstGeom prst="horizontalScroll">
            <a:avLst/>
          </a:prstGeom>
          <a:ln>
            <a:solidFill>
              <a:srgbClr val="FFC0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just">
              <a:lnSpc>
                <a:spcPct val="150000"/>
              </a:lnSpc>
            </a:pPr>
            <a:r>
              <a:rPr lang="en-US" sz="2800" b="1" dirty="0" smtClean="0">
                <a:solidFill>
                  <a:srgbClr val="FF0000"/>
                </a:solidFill>
                <a:latin typeface="Times New Roman" pitchFamily="18" charset="0"/>
              </a:rPr>
              <a:t>Health educator should set a good example for other people to follow. </a:t>
            </a:r>
          </a:p>
          <a:p>
            <a:pPr>
              <a:lnSpc>
                <a:spcPct val="150000"/>
              </a:lnSpc>
            </a:pPr>
            <a:r>
              <a:rPr lang="en-US" sz="2800" b="1" dirty="0" err="1" smtClean="0">
                <a:solidFill>
                  <a:srgbClr val="0070C0"/>
                </a:solidFill>
                <a:latin typeface="Times New Roman" pitchFamily="18" charset="0"/>
              </a:rPr>
              <a:t>Eg</a:t>
            </a:r>
            <a:r>
              <a:rPr lang="en-US" sz="2800" b="1" dirty="0" smtClean="0">
                <a:solidFill>
                  <a:srgbClr val="0070C0"/>
                </a:solidFill>
                <a:latin typeface="Times New Roman" pitchFamily="18" charset="0"/>
              </a:rPr>
              <a:t>: </a:t>
            </a:r>
            <a:r>
              <a:rPr lang="en-US" sz="2800" b="1" dirty="0" smtClean="0">
                <a:solidFill>
                  <a:srgbClr val="0070C0"/>
                </a:solidFill>
                <a:latin typeface="Times New Roman" pitchFamily="18" charset="0"/>
              </a:rPr>
              <a:t>Explaining hazards about smoking is unsuccessful if educator smokes.</a:t>
            </a:r>
          </a:p>
        </p:txBody>
      </p:sp>
      <p:sp>
        <p:nvSpPr>
          <p:cNvPr id="6" name="Rectangle 5"/>
          <p:cNvSpPr/>
          <p:nvPr/>
        </p:nvSpPr>
        <p:spPr>
          <a:xfrm>
            <a:off x="2605287" y="990600"/>
            <a:ext cx="4390947" cy="646331"/>
          </a:xfrm>
          <a:prstGeom prst="rect">
            <a:avLst/>
          </a:prstGeom>
        </p:spPr>
        <p:txBody>
          <a:bodyPr wrap="none">
            <a:spAutoFit/>
          </a:bodyPr>
          <a:lstStyle/>
          <a:p>
            <a:pPr lvl="0" algn="ctr">
              <a:spcBef>
                <a:spcPct val="0"/>
              </a:spcBef>
            </a:pPr>
            <a:r>
              <a:rPr lang="en-US" sz="3600" b="1" dirty="0">
                <a:solidFill>
                  <a:srgbClr val="FFFF00"/>
                </a:solidFill>
                <a:latin typeface="Times New Roman" pitchFamily="18" charset="0"/>
                <a:cs typeface="Times New Roman" pitchFamily="18" charset="0"/>
              </a:rPr>
              <a:t>9. Setting an example</a:t>
            </a:r>
          </a:p>
        </p:txBody>
      </p:sp>
      <p:pic>
        <p:nvPicPr>
          <p:cNvPr id="18434" name="Picture 2" descr="C:\Users\appu\Desktop\thesis exam\Fall11settingtheexamp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2286000"/>
            <a:ext cx="289560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Date Placeholder 9"/>
          <p:cNvSpPr>
            <a:spLocks noGrp="1"/>
          </p:cNvSpPr>
          <p:nvPr>
            <p:ph type="dt" sz="half" idx="10"/>
          </p:nvPr>
        </p:nvSpPr>
        <p:spPr/>
        <p:txBody>
          <a:bodyPr/>
          <a:lstStyle/>
          <a:p>
            <a:r>
              <a:rPr lang="en-US" smtClean="0"/>
              <a:t>10/6/2019</a:t>
            </a:r>
            <a:endParaRPr lang="en-US"/>
          </a:p>
        </p:txBody>
      </p:sp>
      <p:sp>
        <p:nvSpPr>
          <p:cNvPr id="11" name="Slide Number Placeholder 10"/>
          <p:cNvSpPr>
            <a:spLocks noGrp="1"/>
          </p:cNvSpPr>
          <p:nvPr>
            <p:ph type="sldNum" sz="quarter" idx="12"/>
          </p:nvPr>
        </p:nvSpPr>
        <p:spPr/>
        <p:txBody>
          <a:bodyPr/>
          <a:lstStyle/>
          <a:p>
            <a:fld id="{7C5DAE09-244D-4776-930A-CD617626A28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352800" y="3276600"/>
            <a:ext cx="5486400" cy="2971800"/>
          </a:xfrm>
          <a:prstGeom prst="rect">
            <a:avLst/>
          </a:prstGeom>
          <a:solidFill>
            <a:schemeClr val="accent2">
              <a:lumMod val="40000"/>
              <a:lumOff val="60000"/>
            </a:schemeClr>
          </a:solidFill>
        </p:spPr>
        <p:txBody>
          <a:bodyPr vert="horz" lIns="91440" tIns="45720" rIns="91440" bIns="45720" rtlCol="0">
            <a:normAutofit/>
          </a:bodyPr>
          <a:lstStyle/>
          <a:p>
            <a:pPr marL="514350" lvl="0" indent="-514350" algn="just">
              <a:lnSpc>
                <a:spcPct val="150000"/>
              </a:lnSpc>
              <a:spcBef>
                <a:spcPct val="20000"/>
              </a:spcBef>
            </a:pPr>
            <a:r>
              <a:rPr lang="en-US" sz="2800" dirty="0" smtClean="0">
                <a:latin typeface="Times New Roman" pitchFamily="18" charset="0"/>
                <a:cs typeface="Times New Roman" pitchFamily="18" charset="0"/>
              </a:rPr>
              <a:t>Health educator should :</a:t>
            </a:r>
          </a:p>
          <a:p>
            <a:pPr marL="514350" lvl="0" indent="-514350" algn="just">
              <a:lnSpc>
                <a:spcPct val="150000"/>
              </a:lnSpc>
              <a:spcBef>
                <a:spcPct val="20000"/>
              </a:spcBef>
              <a:buClr>
                <a:srgbClr val="002060"/>
              </a:buClr>
              <a:buFont typeface="Wingdings" pitchFamily="2" charset="2"/>
              <a:buChar char="S"/>
            </a:pPr>
            <a:r>
              <a:rPr lang="en-US" sz="2600" dirty="0" smtClean="0">
                <a:latin typeface="Times New Roman" pitchFamily="18" charset="0"/>
                <a:cs typeface="Times New Roman" pitchFamily="18" charset="0"/>
              </a:rPr>
              <a:t>Have good personal qualities </a:t>
            </a:r>
          </a:p>
          <a:p>
            <a:pPr marL="514350" lvl="0" indent="-514350" algn="just">
              <a:lnSpc>
                <a:spcPct val="150000"/>
              </a:lnSpc>
              <a:spcBef>
                <a:spcPct val="20000"/>
              </a:spcBef>
              <a:buClr>
                <a:srgbClr val="002060"/>
              </a:buClr>
              <a:buFont typeface="Wingdings" pitchFamily="2" charset="2"/>
              <a:buChar char="S"/>
            </a:pPr>
            <a:r>
              <a:rPr lang="en-US" sz="2600" dirty="0" smtClean="0">
                <a:latin typeface="Times New Roman" pitchFamily="18" charset="0"/>
                <a:cs typeface="Times New Roman" pitchFamily="18" charset="0"/>
              </a:rPr>
              <a:t>Maintain friendly relations</a:t>
            </a:r>
          </a:p>
          <a:p>
            <a:pPr marL="514350" lvl="0" indent="-514350" algn="just">
              <a:lnSpc>
                <a:spcPct val="150000"/>
              </a:lnSpc>
              <a:spcBef>
                <a:spcPct val="20000"/>
              </a:spcBef>
              <a:buClr>
                <a:srgbClr val="002060"/>
              </a:buClr>
              <a:buFont typeface="Wingdings" pitchFamily="2" charset="2"/>
              <a:buChar char="S"/>
            </a:pPr>
            <a:r>
              <a:rPr lang="en-US" sz="2600" dirty="0" smtClean="0">
                <a:latin typeface="Times New Roman" pitchFamily="18" charset="0"/>
                <a:cs typeface="Times New Roman" pitchFamily="18" charset="0"/>
              </a:rPr>
              <a:t>A kind and sympathetic attitude</a:t>
            </a:r>
            <a:endParaRPr lang="en-US" sz="2600" dirty="0">
              <a:latin typeface="Times New Roman" pitchFamily="18" charset="0"/>
              <a:cs typeface="Times New Roman" pitchFamily="18" charset="0"/>
            </a:endParaRPr>
          </a:p>
        </p:txBody>
      </p:sp>
      <p:sp>
        <p:nvSpPr>
          <p:cNvPr id="2" name="Rectangle 1"/>
          <p:cNvSpPr/>
          <p:nvPr/>
        </p:nvSpPr>
        <p:spPr>
          <a:xfrm>
            <a:off x="1905000" y="914400"/>
            <a:ext cx="5653675" cy="584775"/>
          </a:xfrm>
          <a:prstGeom prst="rect">
            <a:avLst/>
          </a:prstGeom>
        </p:spPr>
        <p:txBody>
          <a:bodyPr wrap="square">
            <a:spAutoFit/>
          </a:bodyPr>
          <a:lstStyle/>
          <a:p>
            <a:pPr lvl="0" algn="ctr">
              <a:spcBef>
                <a:spcPct val="0"/>
              </a:spcBef>
            </a:pPr>
            <a:r>
              <a:rPr lang="en-US" sz="3200" b="1" dirty="0">
                <a:solidFill>
                  <a:srgbClr val="FFFF00"/>
                </a:solidFill>
                <a:latin typeface="Times New Roman" pitchFamily="18" charset="0"/>
                <a:cs typeface="Times New Roman" pitchFamily="18" charset="0"/>
              </a:rPr>
              <a:t>10. Good Human Relations </a:t>
            </a:r>
          </a:p>
        </p:txBody>
      </p:sp>
      <p:pic>
        <p:nvPicPr>
          <p:cNvPr id="16388" name="Picture 4" descr="C:\Users\appu\Desktop\thesis exam\images (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3505200"/>
            <a:ext cx="2466975" cy="18478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7098"/>
            <a:ext cx="8229600" cy="901702"/>
          </a:xfrm>
        </p:spPr>
        <p:txBody>
          <a:bodyPr/>
          <a:lstStyle/>
          <a:p>
            <a:pPr algn="ctr"/>
            <a:r>
              <a:rPr lang="en-US" altLang="en-US" b="1" dirty="0" smtClean="0">
                <a:solidFill>
                  <a:srgbClr val="FFFF00"/>
                </a:solidFill>
                <a:latin typeface="Arial Black" pitchFamily="34" charset="0"/>
              </a:rPr>
              <a:t>PRINCIPLES OF HEALTH EDUCATION</a:t>
            </a:r>
            <a:endParaRPr lang="en-US" b="1" dirty="0">
              <a:solidFill>
                <a:srgbClr val="FFFF00"/>
              </a:solidFill>
              <a:latin typeface="Arial Black" pitchFamily="34" charset="0"/>
            </a:endParaRPr>
          </a:p>
        </p:txBody>
      </p:sp>
      <p:sp>
        <p:nvSpPr>
          <p:cNvPr id="3" name="Content Placeholder 2"/>
          <p:cNvSpPr>
            <a:spLocks noGrp="1"/>
          </p:cNvSpPr>
          <p:nvPr>
            <p:ph idx="1"/>
          </p:nvPr>
        </p:nvSpPr>
        <p:spPr>
          <a:xfrm>
            <a:off x="4876800" y="4495800"/>
            <a:ext cx="3581400" cy="1981200"/>
          </a:xfrm>
        </p:spPr>
        <p:txBody>
          <a:bodyPr/>
          <a:lstStyle/>
          <a:p>
            <a:pPr algn="r">
              <a:buNone/>
            </a:pPr>
            <a:r>
              <a:rPr lang="en-US" altLang="en-US" b="1" dirty="0" smtClean="0"/>
              <a:t>Dr. Nikhil Moutam</a:t>
            </a:r>
          </a:p>
          <a:p>
            <a:pPr algn="r">
              <a:buNone/>
            </a:pPr>
            <a:r>
              <a:rPr lang="en-US" altLang="en-US" b="1" dirty="0" err="1" smtClean="0"/>
              <a:t>IIIrd</a:t>
            </a:r>
            <a:r>
              <a:rPr lang="en-US" altLang="en-US" b="1" dirty="0" smtClean="0"/>
              <a:t> year  post graduate</a:t>
            </a:r>
          </a:p>
          <a:p>
            <a:pPr algn="r">
              <a:buNone/>
            </a:pPr>
            <a:r>
              <a:rPr lang="en-US" altLang="en-US" b="1" dirty="0" smtClean="0"/>
              <a:t>Dept of Public Health Dentistry</a:t>
            </a:r>
            <a:r>
              <a:rPr lang="en-US" altLang="en-US" dirty="0" smtClean="0"/>
              <a:t>.</a:t>
            </a:r>
          </a:p>
          <a:p>
            <a:pPr>
              <a:buNone/>
            </a:pPr>
            <a:endParaRPr lang="en-US" dirty="0"/>
          </a:p>
        </p:txBody>
      </p:sp>
      <p:sp>
        <p:nvSpPr>
          <p:cNvPr id="7" name="Date Placeholder 6"/>
          <p:cNvSpPr>
            <a:spLocks noGrp="1"/>
          </p:cNvSpPr>
          <p:nvPr>
            <p:ph type="dt" sz="half" idx="10"/>
          </p:nvPr>
        </p:nvSpPr>
        <p:spPr/>
        <p:txBody>
          <a:bodyPr/>
          <a:lstStyle/>
          <a:p>
            <a:r>
              <a:rPr lang="en-US" smtClean="0"/>
              <a:t>10/6/2019</a:t>
            </a:r>
            <a:endParaRPr lang="en-US"/>
          </a:p>
        </p:txBody>
      </p:sp>
      <p:sp>
        <p:nvSpPr>
          <p:cNvPr id="8" name="Slide Number Placeholder 7"/>
          <p:cNvSpPr>
            <a:spLocks noGrp="1"/>
          </p:cNvSpPr>
          <p:nvPr>
            <p:ph type="sldNum" sz="quarter" idx="12"/>
          </p:nvPr>
        </p:nvSpPr>
        <p:spPr/>
        <p:txBody>
          <a:bodyPr/>
          <a:lstStyle/>
          <a:p>
            <a:fld id="{7C5DAE09-244D-4776-930A-CD617626A28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hutterstock.com/display_pic_with_logo/7961/7961,1119088768,1/stock-photo-a-politician-awarding-help-to-rural-indian-villagers-379546.jpg"/>
          <p:cNvPicPr>
            <a:picLocks noChangeAspect="1" noChangeArrowheads="1"/>
          </p:cNvPicPr>
          <p:nvPr/>
        </p:nvPicPr>
        <p:blipFill>
          <a:blip r:embed="rId2" cstate="print"/>
          <a:srcRect b="8244"/>
          <a:stretch>
            <a:fillRect/>
          </a:stretch>
        </p:blipFill>
        <p:spPr bwMode="auto">
          <a:xfrm>
            <a:off x="5432822" y="4800600"/>
            <a:ext cx="3482578" cy="1981200"/>
          </a:xfrm>
          <a:prstGeom prst="rect">
            <a:avLst/>
          </a:prstGeom>
          <a:noFill/>
        </p:spPr>
      </p:pic>
      <p:sp>
        <p:nvSpPr>
          <p:cNvPr id="5" name="Subtitle 2"/>
          <p:cNvSpPr txBox="1">
            <a:spLocks/>
          </p:cNvSpPr>
          <p:nvPr/>
        </p:nvSpPr>
        <p:spPr>
          <a:xfrm>
            <a:off x="1600200" y="2209800"/>
            <a:ext cx="6705600" cy="2971800"/>
          </a:xfrm>
          <a:prstGeom prst="horizontalScroll">
            <a:avLst/>
          </a:prstGeom>
          <a:ln w="38100">
            <a:solidFill>
              <a:srgbClr val="009900"/>
            </a:solidFill>
          </a:ln>
        </p:spPr>
        <p:txBody>
          <a:bodyPr vert="horz" lIns="91440" tIns="45720" rIns="91440" bIns="45720" rtlCol="0">
            <a:noAutofit/>
          </a:bodyPr>
          <a:lstStyle/>
          <a:p>
            <a:pPr marL="58738" indent="-58738" algn="ctr">
              <a:lnSpc>
                <a:spcPct val="170000"/>
              </a:lnSpc>
              <a:spcBef>
                <a:spcPct val="20000"/>
              </a:spcBef>
            </a:pPr>
            <a:r>
              <a:rPr lang="en-US" sz="2800" dirty="0" smtClean="0">
                <a:latin typeface="Times New Roman" pitchFamily="18" charset="0"/>
                <a:cs typeface="Times New Roman" pitchFamily="18" charset="0"/>
              </a:rPr>
              <a:t>Leaders can be used to reach people of the community and to convince them about the need for health education.</a:t>
            </a:r>
          </a:p>
        </p:txBody>
      </p:sp>
      <p:sp>
        <p:nvSpPr>
          <p:cNvPr id="2" name="Rectangle 1"/>
          <p:cNvSpPr/>
          <p:nvPr/>
        </p:nvSpPr>
        <p:spPr>
          <a:xfrm>
            <a:off x="2690997" y="914400"/>
            <a:ext cx="4852803" cy="646331"/>
          </a:xfrm>
          <a:prstGeom prst="rect">
            <a:avLst/>
          </a:prstGeom>
        </p:spPr>
        <p:txBody>
          <a:bodyPr wrap="none">
            <a:spAutoFit/>
          </a:bodyPr>
          <a:lstStyle/>
          <a:p>
            <a:pPr lvl="0" algn="ctr">
              <a:spcBef>
                <a:spcPct val="0"/>
              </a:spcBef>
            </a:pPr>
            <a:r>
              <a:rPr lang="en-US" sz="3600" b="1" dirty="0">
                <a:solidFill>
                  <a:srgbClr val="FFFF00"/>
                </a:solidFill>
                <a:latin typeface="Times New Roman" pitchFamily="18" charset="0"/>
                <a:cs typeface="Times New Roman" pitchFamily="18" charset="0"/>
              </a:rPr>
              <a:t>11. Community leaders </a:t>
            </a:r>
          </a:p>
        </p:txBody>
      </p:sp>
      <p:pic>
        <p:nvPicPr>
          <p:cNvPr id="15362" name="Picture 2" descr="C:\Users\appu\Desktop\thesis exam\images (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33400"/>
            <a:ext cx="2409825" cy="189547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200400" y="2133600"/>
            <a:ext cx="5638800" cy="4495800"/>
          </a:xfrm>
          <a:prstGeom prst="rect">
            <a:avLst/>
          </a:prstGeom>
          <a:solidFill>
            <a:schemeClr val="accent1">
              <a:lumMod val="20000"/>
              <a:lumOff val="80000"/>
            </a:schemeClr>
          </a:solidFill>
        </p:spPr>
        <p:txBody>
          <a:bodyPr vert="horz" lIns="91440" tIns="45720" rIns="91440" bIns="45720" rtlCol="0">
            <a:noAutofit/>
          </a:bodyPr>
          <a:lstStyle/>
          <a:p>
            <a:pPr marL="342900" indent="-342900">
              <a:lnSpc>
                <a:spcPct val="150000"/>
              </a:lnSpc>
              <a:spcBef>
                <a:spcPct val="20000"/>
              </a:spcBef>
              <a:buClr>
                <a:srgbClr val="FF0000"/>
              </a:buClr>
              <a:buFont typeface="Wingdings" pitchFamily="2" charset="2"/>
              <a:buChar char="Ø"/>
            </a:pPr>
            <a:r>
              <a:rPr lang="en-US" sz="2400" b="1" dirty="0" smtClean="0">
                <a:latin typeface="Times New Roman" pitchFamily="18" charset="0"/>
                <a:cs typeface="Times New Roman" pitchFamily="18" charset="0"/>
              </a:rPr>
              <a:t>Educator can modify the elements of the system (</a:t>
            </a:r>
            <a:r>
              <a:rPr lang="en-US" sz="2400" b="1" dirty="0" err="1" smtClean="0">
                <a:latin typeface="Times New Roman" pitchFamily="18" charset="0"/>
                <a:cs typeface="Times New Roman" pitchFamily="18" charset="0"/>
              </a:rPr>
              <a:t>eg</a:t>
            </a:r>
            <a:r>
              <a:rPr lang="en-US" sz="2400" b="1" dirty="0" smtClean="0">
                <a:latin typeface="Times New Roman" pitchFamily="18" charset="0"/>
                <a:cs typeface="Times New Roman" pitchFamily="18" charset="0"/>
              </a:rPr>
              <a:t>; message, channels) in the light of feedback from the audience.</a:t>
            </a:r>
          </a:p>
          <a:p>
            <a:pPr marL="342900" indent="-342900">
              <a:lnSpc>
                <a:spcPct val="150000"/>
              </a:lnSpc>
              <a:spcBef>
                <a:spcPct val="20000"/>
              </a:spcBef>
              <a:buClr>
                <a:srgbClr val="FF0000"/>
              </a:buClr>
              <a:buFont typeface="Wingdings" pitchFamily="2" charset="2"/>
              <a:buChar char="Ø"/>
            </a:pPr>
            <a:r>
              <a:rPr lang="en-US" sz="2400" b="1" dirty="0" smtClean="0">
                <a:latin typeface="Times New Roman" pitchFamily="18" charset="0"/>
                <a:cs typeface="Times New Roman" pitchFamily="18" charset="0"/>
              </a:rPr>
              <a:t>For effective communication, feedback is of paramount importance.</a:t>
            </a:r>
          </a:p>
          <a:p>
            <a:pPr lvl="0">
              <a:lnSpc>
                <a:spcPct val="150000"/>
              </a:lnSpc>
              <a:spcBef>
                <a:spcPct val="20000"/>
              </a:spcBef>
            </a:pPr>
            <a:endParaRPr lang="en-US" sz="2800" dirty="0" smtClean="0">
              <a:latin typeface="Times New Roman" pitchFamily="18" charset="0"/>
              <a:cs typeface="Times New Roman" pitchFamily="18" charset="0"/>
            </a:endParaRPr>
          </a:p>
        </p:txBody>
      </p:sp>
      <p:sp>
        <p:nvSpPr>
          <p:cNvPr id="2" name="Rectangle 1"/>
          <p:cNvSpPr/>
          <p:nvPr/>
        </p:nvSpPr>
        <p:spPr>
          <a:xfrm>
            <a:off x="3087594" y="1066800"/>
            <a:ext cx="2890536" cy="646331"/>
          </a:xfrm>
          <a:prstGeom prst="rect">
            <a:avLst/>
          </a:prstGeom>
        </p:spPr>
        <p:txBody>
          <a:bodyPr wrap="none">
            <a:spAutoFit/>
          </a:bodyPr>
          <a:lstStyle/>
          <a:p>
            <a:pPr lvl="0" algn="ctr">
              <a:spcBef>
                <a:spcPct val="0"/>
              </a:spcBef>
            </a:pPr>
            <a:r>
              <a:rPr lang="en-US" sz="3600" b="1" dirty="0">
                <a:solidFill>
                  <a:srgbClr val="FFFF00"/>
                </a:solidFill>
                <a:latin typeface="Times New Roman" pitchFamily="18" charset="0"/>
                <a:cs typeface="Times New Roman" pitchFamily="18" charset="0"/>
              </a:rPr>
              <a:t>12. Feedback </a:t>
            </a:r>
          </a:p>
        </p:txBody>
      </p:sp>
      <p:pic>
        <p:nvPicPr>
          <p:cNvPr id="14339" name="Picture 3" descr="C:\Users\appu\Desktop\thesis exam\Feedbac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7286" y="2322355"/>
            <a:ext cx="2609314" cy="255444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838200" y="457200"/>
            <a:ext cx="7086600" cy="5943600"/>
          </a:xfrm>
          <a:prstGeom prst="snipRoundRect">
            <a:avLst/>
          </a:prstGeom>
          <a:solidFill>
            <a:schemeClr val="accent5">
              <a:lumMod val="40000"/>
              <a:lumOff val="60000"/>
            </a:schemeClr>
          </a:solidFill>
          <a:ln>
            <a:solidFill>
              <a:srgbClr val="0099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algn="ctr">
              <a:lnSpc>
                <a:spcPct val="150000"/>
              </a:lnSpc>
              <a:spcBef>
                <a:spcPct val="20000"/>
              </a:spcBef>
            </a:pPr>
            <a:endParaRPr lang="en-US" sz="2800" b="1" dirty="0" smtClean="0">
              <a:solidFill>
                <a:schemeClr val="tx1"/>
              </a:solidFill>
              <a:latin typeface="Times New Roman" pitchFamily="18" charset="0"/>
              <a:cs typeface="Times New Roman" pitchFamily="18" charset="0"/>
            </a:endParaRPr>
          </a:p>
          <a:p>
            <a:pPr algn="ctr">
              <a:lnSpc>
                <a:spcPct val="150000"/>
              </a:lnSpc>
              <a:spcBef>
                <a:spcPct val="20000"/>
              </a:spcBef>
            </a:pPr>
            <a:endParaRPr lang="en-US" sz="2800" b="1" dirty="0" smtClean="0">
              <a:solidFill>
                <a:schemeClr val="tx1"/>
              </a:solidFill>
              <a:latin typeface="Times New Roman" pitchFamily="18" charset="0"/>
              <a:cs typeface="Times New Roman" pitchFamily="18" charset="0"/>
            </a:endParaRPr>
          </a:p>
          <a:p>
            <a:pPr algn="ctr">
              <a:lnSpc>
                <a:spcPct val="150000"/>
              </a:lnSpc>
              <a:spcBef>
                <a:spcPct val="20000"/>
              </a:spcBef>
            </a:pPr>
            <a:r>
              <a:rPr lang="en-US" sz="2800" b="1" dirty="0" smtClean="0">
                <a:solidFill>
                  <a:schemeClr val="tx1"/>
                </a:solidFill>
                <a:latin typeface="Times New Roman" pitchFamily="18" charset="0"/>
                <a:cs typeface="Times New Roman" pitchFamily="18" charset="0"/>
              </a:rPr>
              <a:t>To create awareness among the general public, health education is the main and the most important approach which can bring about </a:t>
            </a:r>
            <a:r>
              <a:rPr lang="en-US" sz="2800" b="1" smtClean="0">
                <a:solidFill>
                  <a:schemeClr val="tx1"/>
                </a:solidFill>
                <a:latin typeface="Times New Roman" pitchFamily="18" charset="0"/>
                <a:cs typeface="Times New Roman" pitchFamily="18" charset="0"/>
              </a:rPr>
              <a:t>a behavioral </a:t>
            </a:r>
            <a:r>
              <a:rPr lang="en-US" sz="2800" b="1" dirty="0" smtClean="0">
                <a:solidFill>
                  <a:schemeClr val="tx1"/>
                </a:solidFill>
                <a:latin typeface="Times New Roman" pitchFamily="18" charset="0"/>
                <a:cs typeface="Times New Roman" pitchFamily="18" charset="0"/>
              </a:rPr>
              <a:t>change of the person</a:t>
            </a:r>
          </a:p>
        </p:txBody>
      </p:sp>
      <p:sp>
        <p:nvSpPr>
          <p:cNvPr id="7" name="Oval 6"/>
          <p:cNvSpPr/>
          <p:nvPr/>
        </p:nvSpPr>
        <p:spPr>
          <a:xfrm>
            <a:off x="457200" y="381000"/>
            <a:ext cx="7391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rPr>
              <a:t>CONCLUSION</a:t>
            </a:r>
            <a:endParaRPr lang="en-US" sz="3600" b="1" dirty="0">
              <a:solidFill>
                <a:srgbClr val="FFFF00"/>
              </a:solidFill>
            </a:endParaRPr>
          </a:p>
        </p:txBody>
      </p:sp>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914400"/>
            <a:ext cx="2688557" cy="769441"/>
          </a:xfrm>
          <a:prstGeom prst="rect">
            <a:avLst/>
          </a:prstGeom>
          <a:noFill/>
        </p:spPr>
        <p:txBody>
          <a:bodyPr wrap="none" rtlCol="0">
            <a:spAutoFit/>
          </a:bodyPr>
          <a:lstStyle/>
          <a:p>
            <a:r>
              <a:rPr lang="en-US" sz="4400" dirty="0" smtClean="0">
                <a:solidFill>
                  <a:srgbClr val="FFC000"/>
                </a:solidFill>
                <a:latin typeface="Times New Roman" pitchFamily="18" charset="0"/>
                <a:cs typeface="Times New Roman" pitchFamily="18" charset="0"/>
              </a:rPr>
              <a:t>References</a:t>
            </a:r>
            <a:endParaRPr lang="en-US" sz="4400" dirty="0">
              <a:solidFill>
                <a:srgbClr val="FFC000"/>
              </a:solidFill>
              <a:latin typeface="Times New Roman" pitchFamily="18" charset="0"/>
              <a:cs typeface="Times New Roman" pitchFamily="18" charset="0"/>
            </a:endParaRPr>
          </a:p>
        </p:txBody>
      </p:sp>
      <p:sp>
        <p:nvSpPr>
          <p:cNvPr id="5" name="TextBox 4"/>
          <p:cNvSpPr txBox="1"/>
          <p:nvPr/>
        </p:nvSpPr>
        <p:spPr>
          <a:xfrm>
            <a:off x="1219201" y="2590800"/>
            <a:ext cx="6934199" cy="3665619"/>
          </a:xfrm>
          <a:prstGeom prst="rect">
            <a:avLst/>
          </a:prstGeom>
          <a:noFill/>
        </p:spPr>
        <p:txBody>
          <a:bodyPr wrap="square" rtlCol="0">
            <a:spAutoFit/>
          </a:bodyPr>
          <a:lstStyle/>
          <a:p>
            <a:pPr marL="514350" lvl="0" indent="-514350" algn="just">
              <a:lnSpc>
                <a:spcPct val="150000"/>
              </a:lnSpc>
              <a:spcBef>
                <a:spcPct val="20000"/>
              </a:spcBef>
              <a:buFont typeface="+mj-lt"/>
              <a:buAutoNum type="arabicPeriod"/>
            </a:pPr>
            <a:r>
              <a:rPr lang="en-US" b="1" dirty="0" smtClean="0">
                <a:solidFill>
                  <a:srgbClr val="FF0066"/>
                </a:solidFill>
                <a:latin typeface="Times New Roman" pitchFamily="18" charset="0"/>
                <a:cs typeface="Times New Roman" pitchFamily="18" charset="0"/>
              </a:rPr>
              <a:t>Park K. Park's Textbook of Preventive and Social Medicine. 23</a:t>
            </a:r>
            <a:r>
              <a:rPr lang="en-US" b="1" baseline="30000" dirty="0" smtClean="0">
                <a:solidFill>
                  <a:srgbClr val="FF0066"/>
                </a:solidFill>
                <a:latin typeface="Times New Roman" pitchFamily="18" charset="0"/>
                <a:cs typeface="Times New Roman" pitchFamily="18" charset="0"/>
              </a:rPr>
              <a:t>rd</a:t>
            </a:r>
            <a:r>
              <a:rPr lang="en-US" b="1" dirty="0" smtClean="0">
                <a:solidFill>
                  <a:srgbClr val="FF0066"/>
                </a:solidFill>
                <a:latin typeface="Times New Roman" pitchFamily="18" charset="0"/>
                <a:cs typeface="Times New Roman" pitchFamily="18" charset="0"/>
              </a:rPr>
              <a:t> ed. Jabalpur: </a:t>
            </a:r>
            <a:r>
              <a:rPr lang="en-US" b="1" dirty="0" err="1" smtClean="0">
                <a:solidFill>
                  <a:srgbClr val="FF0066"/>
                </a:solidFill>
                <a:latin typeface="Times New Roman" pitchFamily="18" charset="0"/>
                <a:cs typeface="Times New Roman" pitchFamily="18" charset="0"/>
              </a:rPr>
              <a:t>Banarsidas</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Bhanot</a:t>
            </a:r>
            <a:r>
              <a:rPr lang="en-US" b="1" dirty="0" smtClean="0">
                <a:solidFill>
                  <a:srgbClr val="FF0066"/>
                </a:solidFill>
                <a:latin typeface="Times New Roman" pitchFamily="18" charset="0"/>
                <a:cs typeface="Times New Roman" pitchFamily="18" charset="0"/>
              </a:rPr>
              <a:t>; 2015. p.857-858.</a:t>
            </a:r>
          </a:p>
          <a:p>
            <a:pPr marL="514350" lvl="0" indent="-514350" algn="just">
              <a:lnSpc>
                <a:spcPct val="150000"/>
              </a:lnSpc>
              <a:spcBef>
                <a:spcPct val="20000"/>
              </a:spcBef>
              <a:buFont typeface="+mj-lt"/>
              <a:buAutoNum type="arabicPeriod"/>
            </a:pPr>
            <a:r>
              <a:rPr lang="en-US" b="1" dirty="0" err="1" smtClean="0">
                <a:solidFill>
                  <a:srgbClr val="FF0066"/>
                </a:solidFill>
                <a:latin typeface="Times New Roman" pitchFamily="18" charset="0"/>
                <a:cs typeface="Times New Roman" pitchFamily="18" charset="0"/>
              </a:rPr>
              <a:t>Soben</a:t>
            </a:r>
            <a:r>
              <a:rPr lang="en-US" b="1" dirty="0" smtClean="0">
                <a:solidFill>
                  <a:srgbClr val="FF0066"/>
                </a:solidFill>
                <a:latin typeface="Times New Roman" pitchFamily="18" charset="0"/>
                <a:cs typeface="Times New Roman" pitchFamily="18" charset="0"/>
              </a:rPr>
              <a:t> Peter . Child Psychology. Essentials of Preventive and Community Dentistry. 5</a:t>
            </a:r>
            <a:r>
              <a:rPr lang="en-US" b="1" baseline="30000" dirty="0" smtClean="0">
                <a:solidFill>
                  <a:srgbClr val="FF0066"/>
                </a:solidFill>
                <a:latin typeface="Times New Roman" pitchFamily="18" charset="0"/>
                <a:cs typeface="Times New Roman" pitchFamily="18" charset="0"/>
              </a:rPr>
              <a:t>th</a:t>
            </a:r>
            <a:r>
              <a:rPr lang="en-US" b="1" dirty="0" smtClean="0">
                <a:solidFill>
                  <a:srgbClr val="FF0066"/>
                </a:solidFill>
                <a:latin typeface="Times New Roman" pitchFamily="18" charset="0"/>
                <a:cs typeface="Times New Roman" pitchFamily="18" charset="0"/>
              </a:rPr>
              <a:t> ed. New Delhi: </a:t>
            </a:r>
            <a:r>
              <a:rPr lang="en-US" b="1" dirty="0" err="1" smtClean="0">
                <a:solidFill>
                  <a:srgbClr val="FF0066"/>
                </a:solidFill>
                <a:latin typeface="Times New Roman" pitchFamily="18" charset="0"/>
                <a:cs typeface="Times New Roman" pitchFamily="18" charset="0"/>
              </a:rPr>
              <a:t>Arya</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Medi</a:t>
            </a:r>
            <a:r>
              <a:rPr lang="en-US" b="1" dirty="0" smtClean="0">
                <a:solidFill>
                  <a:srgbClr val="FF0066"/>
                </a:solidFill>
                <a:latin typeface="Times New Roman" pitchFamily="18" charset="0"/>
                <a:cs typeface="Times New Roman" pitchFamily="18" charset="0"/>
              </a:rPr>
              <a:t>) Publishing House, 2015; p.112-117.</a:t>
            </a:r>
          </a:p>
          <a:p>
            <a:pPr marL="514350" lvl="0" indent="-514350" algn="just">
              <a:lnSpc>
                <a:spcPct val="150000"/>
              </a:lnSpc>
              <a:spcBef>
                <a:spcPct val="20000"/>
              </a:spcBef>
              <a:buFont typeface="+mj-lt"/>
              <a:buAutoNum type="arabicPeriod"/>
            </a:pPr>
            <a:r>
              <a:rPr lang="en-US" b="1" dirty="0" err="1" smtClean="0">
                <a:solidFill>
                  <a:srgbClr val="FF0066"/>
                </a:solidFill>
                <a:latin typeface="Times New Roman" pitchFamily="18" charset="0"/>
                <a:cs typeface="Times New Roman" pitchFamily="18" charset="0"/>
              </a:rPr>
              <a:t>Hiremath</a:t>
            </a:r>
            <a:r>
              <a:rPr lang="en-US" b="1" dirty="0" smtClean="0">
                <a:solidFill>
                  <a:srgbClr val="FF0066"/>
                </a:solidFill>
                <a:latin typeface="Times New Roman" pitchFamily="18" charset="0"/>
                <a:cs typeface="Times New Roman" pitchFamily="18" charset="0"/>
              </a:rPr>
              <a:t> SS. Textbook of Public health dentistry. 3</a:t>
            </a:r>
            <a:r>
              <a:rPr lang="en-US" b="1" baseline="30000" dirty="0" smtClean="0">
                <a:solidFill>
                  <a:srgbClr val="FF0066"/>
                </a:solidFill>
                <a:latin typeface="Times New Roman" pitchFamily="18" charset="0"/>
                <a:cs typeface="Times New Roman" pitchFamily="18" charset="0"/>
              </a:rPr>
              <a:t>rd</a:t>
            </a:r>
            <a:r>
              <a:rPr lang="en-US" b="1" dirty="0" smtClean="0">
                <a:solidFill>
                  <a:srgbClr val="FF0066"/>
                </a:solidFill>
                <a:latin typeface="Times New Roman" pitchFamily="18" charset="0"/>
                <a:cs typeface="Times New Roman" pitchFamily="18" charset="0"/>
              </a:rPr>
              <a:t> ed. </a:t>
            </a:r>
            <a:r>
              <a:rPr lang="en-US" b="1" dirty="0" err="1" smtClean="0">
                <a:solidFill>
                  <a:srgbClr val="FF0066"/>
                </a:solidFill>
                <a:latin typeface="Times New Roman" pitchFamily="18" charset="0"/>
                <a:cs typeface="Times New Roman" pitchFamily="18" charset="0"/>
              </a:rPr>
              <a:t>Elsever</a:t>
            </a:r>
            <a:r>
              <a:rPr lang="en-US" b="1" dirty="0" smtClean="0">
                <a:solidFill>
                  <a:srgbClr val="FF0066"/>
                </a:solidFill>
                <a:latin typeface="Times New Roman" pitchFamily="18" charset="0"/>
                <a:cs typeface="Times New Roman" pitchFamily="18" charset="0"/>
              </a:rPr>
              <a:t> publishers.2016.p.57-63.</a:t>
            </a:r>
          </a:p>
          <a:p>
            <a:pPr marL="342900" indent="-342900">
              <a:buFont typeface="+mj-lt"/>
              <a:buAutoNum type="arabicPeriod"/>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10/6/2019</a:t>
            </a:r>
            <a:endParaRPr lang="en-US"/>
          </a:p>
        </p:txBody>
      </p:sp>
      <p:sp>
        <p:nvSpPr>
          <p:cNvPr id="8" name="Slide Number Placeholder 7"/>
          <p:cNvSpPr>
            <a:spLocks noGrp="1"/>
          </p:cNvSpPr>
          <p:nvPr>
            <p:ph type="sldNum" sz="quarter" idx="12"/>
          </p:nvPr>
        </p:nvSpPr>
        <p:spPr/>
        <p:txBody>
          <a:bodyPr/>
          <a:lstStyle/>
          <a:p>
            <a:fld id="{7C5DAE09-244D-4776-930A-CD617626A28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my ppt's\sem 12\images (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76850" y="1524000"/>
            <a:ext cx="3486150" cy="414614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877534" y="2257588"/>
            <a:ext cx="3313466" cy="3000212"/>
          </a:xfrm>
        </p:spPr>
        <p:txBody>
          <a:bodyPr/>
          <a:lstStyle/>
          <a:p>
            <a:r>
              <a:rPr lang="en-US" sz="4000" b="1" dirty="0" smtClean="0">
                <a:solidFill>
                  <a:srgbClr val="FFFF00"/>
                </a:solidFill>
                <a:latin typeface="Times New Roman" pitchFamily="18" charset="0"/>
                <a:cs typeface="Times New Roman" pitchFamily="18" charset="0"/>
              </a:rPr>
              <a:t>QUESTIONS</a:t>
            </a:r>
            <a:endParaRPr lang="en-IN" sz="4000" b="1" dirty="0">
              <a:solidFill>
                <a:srgbClr val="FFFF00"/>
              </a:solidFill>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r>
              <a:rPr lang="en-US" smtClean="0"/>
              <a:t>10/6/2019</a:t>
            </a:r>
            <a:endParaRPr lang="en-US"/>
          </a:p>
        </p:txBody>
      </p:sp>
      <p:sp>
        <p:nvSpPr>
          <p:cNvPr id="9" name="Slide Number Placeholder 8"/>
          <p:cNvSpPr>
            <a:spLocks noGrp="1"/>
          </p:cNvSpPr>
          <p:nvPr>
            <p:ph type="sldNum" sz="quarter" idx="12"/>
          </p:nvPr>
        </p:nvSpPr>
        <p:spPr/>
        <p:txBody>
          <a:bodyPr/>
          <a:lstStyle/>
          <a:p>
            <a:fld id="{7C5DAE09-244D-4776-930A-CD617626A283}" type="slidenum">
              <a:rPr lang="en-US" smtClean="0"/>
              <a:pPr/>
              <a:t>24</a:t>
            </a:fld>
            <a:endParaRPr lang="en-US"/>
          </a:p>
        </p:txBody>
      </p:sp>
    </p:spTree>
    <p:extLst>
      <p:ext uri="{BB962C8B-B14F-4D97-AF65-F5344CB8AC3E}">
        <p14:creationId xmlns:p14="http://schemas.microsoft.com/office/powerpoint/2010/main" xmlns="" val="1338057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E:\narmatha\pre\t.jpg"/>
          <p:cNvPicPr>
            <a:picLocks noChangeAspect="1" noChangeArrowheads="1"/>
          </p:cNvPicPr>
          <p:nvPr/>
        </p:nvPicPr>
        <p:blipFill>
          <a:blip r:embed="rId2" cstate="print"/>
          <a:srcRect/>
          <a:stretch>
            <a:fillRect/>
          </a:stretch>
        </p:blipFill>
        <p:spPr bwMode="auto">
          <a:xfrm>
            <a:off x="1714554" y="838200"/>
            <a:ext cx="5486400" cy="5486400"/>
          </a:xfrm>
          <a:prstGeom prst="ellipse">
            <a:avLst/>
          </a:prstGeom>
          <a:ln>
            <a:noFill/>
          </a:ln>
          <a:effectLst>
            <a:softEdge rad="112500"/>
          </a:effectLst>
        </p:spPr>
      </p:pic>
      <p:sp>
        <p:nvSpPr>
          <p:cNvPr id="6" name="Date Placeholder 5"/>
          <p:cNvSpPr>
            <a:spLocks noGrp="1"/>
          </p:cNvSpPr>
          <p:nvPr>
            <p:ph type="dt" sz="half" idx="10"/>
          </p:nvPr>
        </p:nvSpPr>
        <p:spPr/>
        <p:txBody>
          <a:bodyPr/>
          <a:lstStyle/>
          <a:p>
            <a:r>
              <a:rPr lang="en-US" smtClean="0"/>
              <a:t>10/6/2019</a:t>
            </a:r>
            <a:endParaRPr lang="en-US"/>
          </a:p>
        </p:txBody>
      </p:sp>
      <p:sp>
        <p:nvSpPr>
          <p:cNvPr id="7" name="Slide Number Placeholder 6"/>
          <p:cNvSpPr>
            <a:spLocks noGrp="1"/>
          </p:cNvSpPr>
          <p:nvPr>
            <p:ph type="sldNum" sz="quarter" idx="12"/>
          </p:nvPr>
        </p:nvSpPr>
        <p:spPr/>
        <p:txBody>
          <a:bodyPr/>
          <a:lstStyle/>
          <a:p>
            <a:fld id="{7C5DAE09-244D-4776-930A-CD617626A283}" type="slidenum">
              <a:rPr lang="en-US" smtClean="0"/>
              <a:pPr/>
              <a:t>25</a:t>
            </a:fld>
            <a:endParaRPr lang="en-US"/>
          </a:p>
        </p:txBody>
      </p:sp>
    </p:spTree>
    <p:extLst>
      <p:ext uri="{BB962C8B-B14F-4D97-AF65-F5344CB8AC3E}">
        <p14:creationId xmlns:p14="http://schemas.microsoft.com/office/powerpoint/2010/main" xmlns="" val="160670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81000" y="2286000"/>
            <a:ext cx="8382000" cy="40386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6" name="Rectangle 5"/>
          <p:cNvSpPr/>
          <p:nvPr/>
        </p:nvSpPr>
        <p:spPr>
          <a:xfrm>
            <a:off x="533400" y="2286000"/>
            <a:ext cx="8229600" cy="4267200"/>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n-US" sz="3600" b="1" dirty="0">
                <a:solidFill>
                  <a:srgbClr val="FFFF00"/>
                </a:solidFill>
                <a:latin typeface="Times New Roman" pitchFamily="18" charset="0"/>
                <a:cs typeface="Times New Roman" pitchFamily="18" charset="0"/>
              </a:rPr>
              <a:t>PRINCIPLES OF HEALTH </a:t>
            </a:r>
            <a:r>
              <a:rPr lang="en-US" sz="3600" b="1" dirty="0" smtClean="0">
                <a:solidFill>
                  <a:srgbClr val="FFFF00"/>
                </a:solidFill>
                <a:latin typeface="Times New Roman" pitchFamily="18" charset="0"/>
                <a:cs typeface="Times New Roman" pitchFamily="18" charset="0"/>
              </a:rPr>
              <a:t>EDUCATION</a:t>
            </a:r>
          </a:p>
          <a:p>
            <a:pPr algn="ctr">
              <a:spcBef>
                <a:spcPct val="20000"/>
              </a:spcBef>
              <a:defRPr/>
            </a:pPr>
            <a:endParaRPr lang="en-US" sz="2800" u="sng" dirty="0" smtClean="0">
              <a:solidFill>
                <a:schemeClr val="bg1"/>
              </a:solidFill>
              <a:latin typeface="Times New Roman" pitchFamily="18" charset="0"/>
              <a:cs typeface="Times New Roman" pitchFamily="18" charset="0"/>
            </a:endParaRPr>
          </a:p>
          <a:p>
            <a:pPr lvl="0" algn="just">
              <a:spcBef>
                <a:spcPct val="20000"/>
              </a:spcBef>
              <a:defRPr/>
            </a:pPr>
            <a:endParaRPr lang="en-IN" sz="2800" dirty="0" smtClean="0">
              <a:solidFill>
                <a:schemeClr val="bg1"/>
              </a:solidFill>
              <a:latin typeface="Times New Roman" pitchFamily="18" charset="0"/>
              <a:cs typeface="Times New Roman" pitchFamily="18" charset="0"/>
            </a:endParaRPr>
          </a:p>
          <a:p>
            <a:pPr lvl="0" algn="just">
              <a:spcBef>
                <a:spcPct val="20000"/>
              </a:spcBef>
              <a:defRPr/>
            </a:pPr>
            <a:endParaRPr lang="en-US" sz="2800" dirty="0" smtClean="0">
              <a:solidFill>
                <a:schemeClr val="bg1"/>
              </a:solidFill>
              <a:latin typeface="Times New Roman" pitchFamily="18" charset="0"/>
              <a:cs typeface="Times New Roman" pitchFamily="18" charset="0"/>
            </a:endParaRPr>
          </a:p>
          <a:p>
            <a:pPr lvl="0" algn="just">
              <a:spcBef>
                <a:spcPct val="20000"/>
              </a:spcBef>
              <a:defRPr/>
            </a:pPr>
            <a:endParaRPr lang="en-US" sz="2800" dirty="0">
              <a:solidFill>
                <a:schemeClr val="bg1"/>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685800" y="2438401"/>
          <a:ext cx="7620000" cy="3727269"/>
        </p:xfrm>
        <a:graphic>
          <a:graphicData uri="http://schemas.openxmlformats.org/drawingml/2006/table">
            <a:tbl>
              <a:tblPr firstRow="1" bandRow="1">
                <a:tableStyleId>{5C22544A-7EE6-4342-B048-85BDC9FD1C3A}</a:tableStyleId>
              </a:tblPr>
              <a:tblGrid>
                <a:gridCol w="3048000"/>
                <a:gridCol w="4572000"/>
              </a:tblGrid>
              <a:tr h="5333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u="sng" dirty="0" smtClean="0">
                          <a:solidFill>
                            <a:srgbClr val="FFFF00"/>
                          </a:solidFill>
                          <a:latin typeface="Times New Roman" pitchFamily="18" charset="0"/>
                          <a:cs typeface="Times New Roman" pitchFamily="18" charset="0"/>
                        </a:rPr>
                        <a:t>Lesson plan</a:t>
                      </a:r>
                      <a:endParaRPr lang="en-US" sz="2400" b="1" dirty="0" smtClean="0">
                        <a:solidFill>
                          <a:srgbClr val="FFFF00"/>
                        </a:solidFill>
                        <a:latin typeface="Times New Roman" pitchFamily="18" charset="0"/>
                        <a:cs typeface="Times New Roman" pitchFamily="18" charset="0"/>
                      </a:endParaRPr>
                    </a:p>
                    <a:p>
                      <a:endParaRPr lang="en-US" dirty="0"/>
                    </a:p>
                  </a:txBody>
                  <a:tcPr/>
                </a:tc>
                <a:tc>
                  <a:txBody>
                    <a:bodyPr/>
                    <a:lstStyle/>
                    <a:p>
                      <a:endParaRPr lang="en-US" dirty="0"/>
                    </a:p>
                  </a:txBody>
                  <a:tcPr/>
                </a:tc>
              </a:tr>
              <a:tr h="3120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dirty="0" smtClean="0">
                          <a:solidFill>
                            <a:srgbClr val="FF0066"/>
                          </a:solidFill>
                          <a:latin typeface="Times New Roman" pitchFamily="18" charset="0"/>
                          <a:cs typeface="Times New Roman" pitchFamily="18" charset="0"/>
                        </a:rPr>
                        <a:t>Date</a:t>
                      </a:r>
                    </a:p>
                  </a:txBody>
                  <a:tcPr/>
                </a:tc>
                <a:tc>
                  <a:txBody>
                    <a:bodyPr/>
                    <a:lstStyle/>
                    <a:p>
                      <a:r>
                        <a:rPr lang="en-US" b="1" i="0" dirty="0" smtClean="0">
                          <a:latin typeface="Times New Roman" pitchFamily="18" charset="0"/>
                          <a:cs typeface="Times New Roman" pitchFamily="18" charset="0"/>
                        </a:rPr>
                        <a:t>11</a:t>
                      </a:r>
                      <a:r>
                        <a:rPr lang="en-US" b="1" i="0" baseline="30000" dirty="0" smtClean="0">
                          <a:latin typeface="Times New Roman" pitchFamily="18" charset="0"/>
                          <a:cs typeface="Times New Roman" pitchFamily="18" charset="0"/>
                        </a:rPr>
                        <a:t>th</a:t>
                      </a:r>
                      <a:r>
                        <a:rPr lang="en-US" b="1" i="0" dirty="0" smtClean="0">
                          <a:latin typeface="Times New Roman" pitchFamily="18" charset="0"/>
                          <a:cs typeface="Times New Roman" pitchFamily="18" charset="0"/>
                        </a:rPr>
                        <a:t>  June</a:t>
                      </a:r>
                      <a:r>
                        <a:rPr lang="en-US" b="1" i="0" baseline="0" dirty="0" smtClean="0">
                          <a:latin typeface="Times New Roman" pitchFamily="18" charset="0"/>
                          <a:cs typeface="Times New Roman" pitchFamily="18" charset="0"/>
                        </a:rPr>
                        <a:t> </a:t>
                      </a:r>
                      <a:r>
                        <a:rPr lang="en-US" b="1" i="0" dirty="0" smtClean="0">
                          <a:latin typeface="Times New Roman" pitchFamily="18" charset="0"/>
                          <a:cs typeface="Times New Roman" pitchFamily="18" charset="0"/>
                        </a:rPr>
                        <a:t>2019</a:t>
                      </a:r>
                      <a:endParaRPr lang="en-US" b="1" i="0" dirty="0">
                        <a:latin typeface="Times New Roman" pitchFamily="18" charset="0"/>
                        <a:cs typeface="Times New Roman" pitchFamily="18" charset="0"/>
                      </a:endParaRPr>
                    </a:p>
                  </a:txBody>
                  <a:tcPr/>
                </a:tc>
              </a:tr>
              <a:tr h="3120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66"/>
                          </a:solidFill>
                          <a:latin typeface="Times New Roman" pitchFamily="18" charset="0"/>
                          <a:cs typeface="Times New Roman" pitchFamily="18" charset="0"/>
                        </a:rPr>
                        <a:t>Time</a:t>
                      </a:r>
                      <a:r>
                        <a:rPr lang="en-US" sz="1800" dirty="0" smtClean="0">
                          <a:solidFill>
                            <a:schemeClr val="tx1"/>
                          </a:solidFill>
                          <a:latin typeface="Times New Roman" pitchFamily="18" charset="0"/>
                          <a:cs typeface="Times New Roman" pitchFamily="18" charset="0"/>
                        </a:rPr>
                        <a:t>:</a:t>
                      </a:r>
                      <a:endParaRPr lang="en-US" sz="1800" b="1" i="1" dirty="0" smtClean="0">
                        <a:solidFill>
                          <a:schemeClr val="tx1"/>
                        </a:solidFill>
                        <a:latin typeface="Times New Roman" pitchFamily="18" charset="0"/>
                        <a:cs typeface="Times New Roman" pitchFamily="18" charset="0"/>
                      </a:endParaRPr>
                    </a:p>
                  </a:txBody>
                  <a:tcPr/>
                </a:tc>
                <a:tc>
                  <a:txBody>
                    <a:bodyPr/>
                    <a:lstStyle/>
                    <a:p>
                      <a:r>
                        <a:rPr lang="en-US" sz="1800" b="1" i="0" smtClean="0">
                          <a:solidFill>
                            <a:schemeClr val="tx1"/>
                          </a:solidFill>
                          <a:latin typeface="Times New Roman" pitchFamily="18" charset="0"/>
                          <a:cs typeface="Times New Roman" pitchFamily="18" charset="0"/>
                        </a:rPr>
                        <a:t> 10 </a:t>
                      </a:r>
                      <a:r>
                        <a:rPr lang="en-US" sz="1800" b="1" i="0" dirty="0" smtClean="0">
                          <a:solidFill>
                            <a:schemeClr val="tx1"/>
                          </a:solidFill>
                          <a:latin typeface="Times New Roman" pitchFamily="18" charset="0"/>
                          <a:cs typeface="Times New Roman" pitchFamily="18" charset="0"/>
                        </a:rPr>
                        <a:t>minutes</a:t>
                      </a:r>
                      <a:endParaRPr lang="en-US" b="1" i="0" dirty="0">
                        <a:latin typeface="Times New Roman" pitchFamily="18" charset="0"/>
                        <a:cs typeface="Times New Roman" pitchFamily="18" charset="0"/>
                      </a:endParaRPr>
                    </a:p>
                  </a:txBody>
                  <a:tcPr/>
                </a:tc>
              </a:tr>
              <a:tr h="754743">
                <a:tc>
                  <a:txBody>
                    <a:bodyPr/>
                    <a:lstStyle/>
                    <a:p>
                      <a:r>
                        <a:rPr lang="en-US" sz="1800" b="1" dirty="0" smtClean="0">
                          <a:solidFill>
                            <a:srgbClr val="FF0066"/>
                          </a:solidFill>
                          <a:latin typeface="Times New Roman" pitchFamily="18" charset="0"/>
                          <a:cs typeface="Times New Roman" pitchFamily="18" charset="0"/>
                        </a:rPr>
                        <a:t>Target audience: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dirty="0" smtClean="0">
                          <a:solidFill>
                            <a:schemeClr val="tx1"/>
                          </a:solidFill>
                          <a:latin typeface="Times New Roman" pitchFamily="18" charset="0"/>
                          <a:cs typeface="Times New Roman" pitchFamily="18" charset="0"/>
                        </a:rPr>
                        <a:t>IV year BDS students</a:t>
                      </a:r>
                    </a:p>
                  </a:txBody>
                  <a:tcPr/>
                </a:tc>
              </a:tr>
              <a:tr h="7547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rgbClr val="FF0066"/>
                          </a:solidFill>
                          <a:latin typeface="Times New Roman" pitchFamily="18" charset="0"/>
                          <a:cs typeface="Times New Roman" pitchFamily="18" charset="0"/>
                        </a:rPr>
                        <a:t>Audio-visual Aids :</a:t>
                      </a:r>
                      <a:endParaRPr lang="en-US" sz="1800" b="1" i="1" dirty="0" smtClean="0">
                        <a:solidFill>
                          <a:srgbClr val="FF0066"/>
                        </a:solidFill>
                        <a:latin typeface="Times New Roman" pitchFamily="18" charset="0"/>
                        <a:cs typeface="Times New Roman"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dirty="0" smtClean="0">
                          <a:latin typeface="Times New Roman" pitchFamily="18" charset="0"/>
                          <a:cs typeface="Times New Roman" pitchFamily="18" charset="0"/>
                        </a:rPr>
                        <a:t>Projector, Power Point Presentation , Pointer.</a:t>
                      </a:r>
                    </a:p>
                  </a:txBody>
                  <a:tcPr/>
                </a:tc>
              </a:tr>
              <a:tr h="7547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dirty="0" smtClean="0">
                          <a:solidFill>
                            <a:srgbClr val="FF0066"/>
                          </a:solidFill>
                          <a:latin typeface="Times New Roman" pitchFamily="18" charset="0"/>
                          <a:cs typeface="Times New Roman" pitchFamily="18" charset="0"/>
                        </a:rPr>
                        <a:t>Learning Objectives: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dirty="0" smtClean="0">
                          <a:solidFill>
                            <a:schemeClr val="tx1"/>
                          </a:solidFill>
                          <a:latin typeface="Times New Roman" pitchFamily="18" charset="0"/>
                          <a:cs typeface="Times New Roman" pitchFamily="18" charset="0"/>
                          <a:sym typeface="Georgia" charset="0"/>
                        </a:rPr>
                        <a:t>To understand the principles of health education</a:t>
                      </a:r>
                      <a:endParaRPr lang="en-US" sz="1800" b="1" i="0" dirty="0" smtClean="0">
                        <a:latin typeface="Times New Roman" pitchFamily="18" charset="0"/>
                        <a:cs typeface="Times New Roman" pitchFamily="18" charset="0"/>
                      </a:endParaRPr>
                    </a:p>
                  </a:txBody>
                  <a:tcPr/>
                </a:tc>
              </a:tr>
            </a:tbl>
          </a:graphicData>
        </a:graphic>
      </p:graphicFrame>
      <p:sp>
        <p:nvSpPr>
          <p:cNvPr id="7" name="TextBox 6"/>
          <p:cNvSpPr txBox="1"/>
          <p:nvPr/>
        </p:nvSpPr>
        <p:spPr>
          <a:xfrm>
            <a:off x="762000" y="1143000"/>
            <a:ext cx="8171171" cy="646331"/>
          </a:xfrm>
          <a:prstGeom prst="rect">
            <a:avLst/>
          </a:prstGeom>
          <a:noFill/>
        </p:spPr>
        <p:txBody>
          <a:bodyPr wrap="square" rtlCol="0">
            <a:spAutoFit/>
          </a:bodyPr>
          <a:lstStyle/>
          <a:p>
            <a:r>
              <a:rPr lang="en-US" sz="3600" b="1" dirty="0" smtClean="0">
                <a:solidFill>
                  <a:srgbClr val="FFFF00"/>
                </a:solidFill>
                <a:latin typeface="Algerian" pitchFamily="82" charset="0"/>
                <a:cs typeface="Aharoni" pitchFamily="2" charset="-79"/>
              </a:rPr>
              <a:t>Principles of Health Education </a:t>
            </a:r>
            <a:endParaRPr lang="en-US" sz="3600" b="1" dirty="0">
              <a:solidFill>
                <a:srgbClr val="FFFF00"/>
              </a:solidFill>
              <a:latin typeface="Algerian" pitchFamily="82" charset="0"/>
              <a:cs typeface="Aharoni" pitchFamily="2" charset="-79"/>
            </a:endParaRPr>
          </a:p>
        </p:txBody>
      </p:sp>
      <p:sp>
        <p:nvSpPr>
          <p:cNvPr id="11" name="Date Placeholder 10"/>
          <p:cNvSpPr>
            <a:spLocks noGrp="1"/>
          </p:cNvSpPr>
          <p:nvPr>
            <p:ph type="dt" sz="half" idx="10"/>
          </p:nvPr>
        </p:nvSpPr>
        <p:spPr/>
        <p:txBody>
          <a:bodyPr/>
          <a:lstStyle/>
          <a:p>
            <a:r>
              <a:rPr lang="en-US" smtClean="0"/>
              <a:t>10/6/2019</a:t>
            </a:r>
            <a:endParaRPr lang="en-US"/>
          </a:p>
        </p:txBody>
      </p:sp>
      <p:sp>
        <p:nvSpPr>
          <p:cNvPr id="12" name="Slide Number Placeholder 11"/>
          <p:cNvSpPr>
            <a:spLocks noGrp="1"/>
          </p:cNvSpPr>
          <p:nvPr>
            <p:ph type="sldNum" sz="quarter" idx="12"/>
          </p:nvPr>
        </p:nvSpPr>
        <p:spPr/>
        <p:txBody>
          <a:bodyPr/>
          <a:lstStyle/>
          <a:p>
            <a:fld id="{7C5DAE09-244D-4776-930A-CD617626A283}"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838200"/>
            <a:ext cx="781048" cy="4876800"/>
          </a:xfrm>
          <a:prstGeom prst="rect">
            <a:avLst/>
          </a:prstGeom>
          <a:solidFill>
            <a:schemeClr val="accent1"/>
          </a:solidFill>
        </p:spPr>
        <p:txBody>
          <a:bodyPr vert="wordArtVert" wrap="square" rtlCol="0">
            <a:spAutoFit/>
          </a:bodyPr>
          <a:lstStyle/>
          <a:p>
            <a:r>
              <a:rPr lang="en-US" sz="3600" b="1" dirty="0" smtClean="0">
                <a:solidFill>
                  <a:srgbClr val="FFFF00"/>
                </a:solidFill>
                <a:latin typeface="Times New Roman" pitchFamily="18" charset="0"/>
                <a:cs typeface="Times New Roman" pitchFamily="18" charset="0"/>
              </a:rPr>
              <a:t>CONTENTS</a:t>
            </a:r>
            <a:endParaRPr lang="en-IN" sz="3600" b="1" dirty="0">
              <a:solidFill>
                <a:srgbClr val="FFFF00"/>
              </a:solidFill>
              <a:latin typeface="Times New Roman" pitchFamily="18" charset="0"/>
              <a:cs typeface="Times New Roman" pitchFamily="18" charset="0"/>
            </a:endParaRPr>
          </a:p>
        </p:txBody>
      </p:sp>
      <p:sp>
        <p:nvSpPr>
          <p:cNvPr id="9" name="Rectangle 8"/>
          <p:cNvSpPr/>
          <p:nvPr/>
        </p:nvSpPr>
        <p:spPr>
          <a:xfrm>
            <a:off x="2286000" y="1524000"/>
            <a:ext cx="6248400" cy="4401205"/>
          </a:xfrm>
          <a:prstGeom prst="rect">
            <a:avLst/>
          </a:prstGeom>
        </p:spPr>
        <p:txBody>
          <a:bodyPr wrap="square">
            <a:spAutoFit/>
          </a:bodyPr>
          <a:lstStyle/>
          <a:p>
            <a:pPr marL="514350" lvl="0" indent="-514350">
              <a:lnSpc>
                <a:spcPct val="150000"/>
              </a:lnSpc>
              <a:spcBef>
                <a:spcPct val="20000"/>
              </a:spcBef>
              <a:buFont typeface="+mj-lt"/>
              <a:buAutoNum type="arabicPeriod"/>
              <a:defRPr/>
            </a:pPr>
            <a:r>
              <a:rPr lang="en-US" sz="2800" b="1" dirty="0" smtClean="0">
                <a:solidFill>
                  <a:schemeClr val="bg1"/>
                </a:solidFill>
                <a:latin typeface="Times New Roman" pitchFamily="18" charset="0"/>
                <a:cs typeface="Times New Roman" pitchFamily="18" charset="0"/>
              </a:rPr>
              <a:t>Introduction </a:t>
            </a:r>
          </a:p>
          <a:p>
            <a:pPr marL="514350" lvl="0" indent="-514350">
              <a:lnSpc>
                <a:spcPct val="150000"/>
              </a:lnSpc>
              <a:spcBef>
                <a:spcPct val="20000"/>
              </a:spcBef>
              <a:buFont typeface="+mj-lt"/>
              <a:buAutoNum type="arabicPeriod"/>
              <a:defRPr/>
            </a:pPr>
            <a:r>
              <a:rPr lang="en-US" sz="2800" b="1" dirty="0" smtClean="0">
                <a:solidFill>
                  <a:schemeClr val="bg1"/>
                </a:solidFill>
                <a:latin typeface="Times New Roman" pitchFamily="18" charset="0"/>
                <a:cs typeface="Times New Roman" pitchFamily="18" charset="0"/>
              </a:rPr>
              <a:t>Definition of health education</a:t>
            </a:r>
          </a:p>
          <a:p>
            <a:pPr marL="514350" indent="-514350">
              <a:lnSpc>
                <a:spcPct val="150000"/>
              </a:lnSpc>
              <a:spcBef>
                <a:spcPct val="20000"/>
              </a:spcBef>
              <a:buFont typeface="+mj-lt"/>
              <a:buAutoNum type="arabicPeriod"/>
            </a:pPr>
            <a:r>
              <a:rPr lang="en-US" sz="2800" b="1" dirty="0" smtClean="0">
                <a:solidFill>
                  <a:schemeClr val="bg1"/>
                </a:solidFill>
                <a:latin typeface="Times New Roman" pitchFamily="18" charset="0"/>
                <a:cs typeface="Times New Roman" pitchFamily="18" charset="0"/>
              </a:rPr>
              <a:t>Objectives of health education</a:t>
            </a:r>
          </a:p>
          <a:p>
            <a:pPr marL="514350" lvl="0" indent="-514350">
              <a:lnSpc>
                <a:spcPct val="150000"/>
              </a:lnSpc>
              <a:spcBef>
                <a:spcPct val="20000"/>
              </a:spcBef>
              <a:buFont typeface="+mj-lt"/>
              <a:buAutoNum type="arabicPeriod"/>
              <a:defRPr/>
            </a:pPr>
            <a:r>
              <a:rPr lang="en-US" sz="2800" b="1" dirty="0" smtClean="0">
                <a:solidFill>
                  <a:schemeClr val="bg1"/>
                </a:solidFill>
                <a:latin typeface="Times New Roman" pitchFamily="18" charset="0"/>
                <a:cs typeface="Times New Roman" pitchFamily="18" charset="0"/>
              </a:rPr>
              <a:t>Principles of health education</a:t>
            </a:r>
          </a:p>
          <a:p>
            <a:pPr marL="514350" lvl="0" indent="-514350">
              <a:lnSpc>
                <a:spcPct val="150000"/>
              </a:lnSpc>
              <a:spcBef>
                <a:spcPct val="20000"/>
              </a:spcBef>
              <a:buFont typeface="+mj-lt"/>
              <a:buAutoNum type="arabicPeriod"/>
              <a:defRPr/>
            </a:pPr>
            <a:r>
              <a:rPr lang="en-US" sz="2800" b="1" dirty="0" smtClean="0">
                <a:solidFill>
                  <a:schemeClr val="bg1"/>
                </a:solidFill>
                <a:latin typeface="Times New Roman" pitchFamily="18" charset="0"/>
                <a:cs typeface="Times New Roman" pitchFamily="18" charset="0"/>
              </a:rPr>
              <a:t>Conclusion </a:t>
            </a:r>
          </a:p>
          <a:p>
            <a:pPr marL="514350" lvl="0" indent="-514350">
              <a:lnSpc>
                <a:spcPct val="150000"/>
              </a:lnSpc>
              <a:spcBef>
                <a:spcPct val="20000"/>
              </a:spcBef>
              <a:buFont typeface="+mj-lt"/>
              <a:buAutoNum type="arabicPeriod"/>
              <a:defRPr/>
            </a:pPr>
            <a:r>
              <a:rPr lang="en-US" sz="2800" b="1" dirty="0" smtClean="0">
                <a:solidFill>
                  <a:schemeClr val="bg1"/>
                </a:solidFill>
                <a:latin typeface="Times New Roman" pitchFamily="18" charset="0"/>
                <a:cs typeface="Times New Roman" pitchFamily="18" charset="0"/>
              </a:rPr>
              <a:t>References </a:t>
            </a:r>
            <a:endParaRPr lang="en-US" sz="2800" b="1" dirty="0">
              <a:solidFill>
                <a:schemeClr val="bg1"/>
              </a:solidFill>
              <a:latin typeface="Times New Roman" pitchFamily="18" charset="0"/>
              <a:cs typeface="Times New Roman" pitchFamily="18" charset="0"/>
            </a:endParaRPr>
          </a:p>
        </p:txBody>
      </p:sp>
      <p:sp>
        <p:nvSpPr>
          <p:cNvPr id="7" name="Date Placeholder 6"/>
          <p:cNvSpPr>
            <a:spLocks noGrp="1"/>
          </p:cNvSpPr>
          <p:nvPr>
            <p:ph type="dt" sz="half" idx="10"/>
          </p:nvPr>
        </p:nvSpPr>
        <p:spPr>
          <a:xfrm>
            <a:off x="7315200" y="5943600"/>
            <a:ext cx="990599" cy="228659"/>
          </a:xfrm>
        </p:spPr>
        <p:txBody>
          <a:bodyPr/>
          <a:lstStyle/>
          <a:p>
            <a:r>
              <a:rPr lang="en-US" smtClean="0"/>
              <a:t>10/6/2019</a:t>
            </a:r>
            <a:endParaRPr lang="en-US" dirty="0"/>
          </a:p>
        </p:txBody>
      </p:sp>
      <p:sp>
        <p:nvSpPr>
          <p:cNvPr id="8" name="Slide Number Placeholder 7"/>
          <p:cNvSpPr>
            <a:spLocks noGrp="1"/>
          </p:cNvSpPr>
          <p:nvPr>
            <p:ph type="sldNum" sz="quarter" idx="12"/>
          </p:nvPr>
        </p:nvSpPr>
        <p:spPr/>
        <p:txBody>
          <a:bodyPr/>
          <a:lstStyle/>
          <a:p>
            <a:fld id="{7C5DAE09-244D-4776-930A-CD617626A283}"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09600" y="2362201"/>
            <a:ext cx="5410200" cy="2362200"/>
          </a:xfrm>
          <a:prstGeom prst="cloud">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3500000" scaled="1"/>
            <a:tileRect/>
          </a:gradFill>
        </p:spPr>
        <p:txBody>
          <a:bodyPr vert="horz" lIns="91440" tIns="45720" rIns="91440" bIns="45720" rtlCol="0">
            <a:noAutofit/>
          </a:bodyPr>
          <a:lstStyle/>
          <a:p>
            <a:pPr marL="514350" marR="0" lvl="0" indent="-514350" algn="ctr" defTabSz="914400" rtl="0"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smtClean="0">
                <a:ln>
                  <a:noFill/>
                </a:ln>
                <a:effectLst/>
                <a:uLnTx/>
                <a:uFillTx/>
                <a:latin typeface="Times New Roman" pitchFamily="18" charset="0"/>
                <a:ea typeface="+mn-ea"/>
                <a:cs typeface="Times New Roman" pitchFamily="18" charset="0"/>
              </a:rPr>
              <a:t>What is health education?</a:t>
            </a:r>
            <a:r>
              <a:rPr kumimoji="0" lang="en-US" sz="4000" b="1" i="0" u="none" strike="noStrike" kern="1200" cap="none" spc="0" normalizeH="0" noProof="0" dirty="0" smtClean="0">
                <a:ln>
                  <a:noFill/>
                </a:ln>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pic>
        <p:nvPicPr>
          <p:cNvPr id="1026" name="Picture 2" descr="G:\my ppt's\sem 12\download (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5000" y="4019550"/>
            <a:ext cx="1609725" cy="28384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048000" y="914400"/>
            <a:ext cx="3124200" cy="707886"/>
          </a:xfrm>
          <a:prstGeom prst="rect">
            <a:avLst/>
          </a:prstGeom>
        </p:spPr>
        <p:txBody>
          <a:bodyPr wrap="square">
            <a:spAutoFit/>
          </a:bodyPr>
          <a:lstStyle/>
          <a:p>
            <a:pPr lvl="0" algn="ctr">
              <a:spcBef>
                <a:spcPct val="0"/>
              </a:spcBef>
            </a:pPr>
            <a:r>
              <a:rPr lang="en-US" sz="4000" b="1" dirty="0">
                <a:solidFill>
                  <a:srgbClr val="FFFF00"/>
                </a:solidFill>
                <a:latin typeface="Times New Roman" pitchFamily="18" charset="0"/>
                <a:cs typeface="Times New Roman" pitchFamily="18" charset="0"/>
              </a:rPr>
              <a:t>Introduction </a:t>
            </a:r>
          </a:p>
        </p:txBody>
      </p:sp>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45819" y="609600"/>
            <a:ext cx="3962400" cy="9144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Autofit/>
          </a:bodyPr>
          <a:lstStyle/>
          <a:p>
            <a:pPr lvl="0" algn="ctr">
              <a:spcBef>
                <a:spcPct val="0"/>
              </a:spcBef>
            </a:pPr>
            <a:r>
              <a:rPr lang="en-US" sz="4000" b="1" dirty="0">
                <a:solidFill>
                  <a:srgbClr val="FFFF00"/>
                </a:solidFill>
                <a:latin typeface="Times New Roman" pitchFamily="18" charset="0"/>
                <a:cs typeface="Times New Roman" pitchFamily="18" charset="0"/>
              </a:rPr>
              <a:t>Definition</a:t>
            </a:r>
            <a:r>
              <a:rPr lang="en-US" sz="4400" b="1" dirty="0">
                <a:solidFill>
                  <a:srgbClr val="FFFF00"/>
                </a:solidFill>
                <a:latin typeface="Times New Roman" pitchFamily="18" charset="0"/>
                <a:cs typeface="Times New Roman" pitchFamily="18" charset="0"/>
              </a:rPr>
              <a:t> </a:t>
            </a:r>
            <a:endParaRPr kumimoji="0" lang="en-US" sz="44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sp>
        <p:nvSpPr>
          <p:cNvPr id="5" name="Subtitle 2"/>
          <p:cNvSpPr txBox="1">
            <a:spLocks/>
          </p:cNvSpPr>
          <p:nvPr/>
        </p:nvSpPr>
        <p:spPr>
          <a:xfrm>
            <a:off x="129841" y="2057401"/>
            <a:ext cx="8785559" cy="4572000"/>
          </a:xfrm>
          <a:prstGeom prst="frame">
            <a:avLst>
              <a:gd name="adj1" fmla="val 1792"/>
            </a:avLst>
          </a:prstGeom>
          <a:solidFill>
            <a:srgbClr val="92D050"/>
          </a:solidFill>
        </p:spPr>
        <p:txBody>
          <a:bodyPr vert="horz" lIns="91440" tIns="45720" rIns="91440" bIns="45720" rtlCol="0" anchor="ctr">
            <a:noAutofit/>
          </a:bodyPr>
          <a:lstStyle/>
          <a:p>
            <a:pPr marL="236538" lvl="0" algn="just">
              <a:lnSpc>
                <a:spcPct val="150000"/>
              </a:lnSpc>
              <a:spcBef>
                <a:spcPct val="20000"/>
              </a:spcBef>
            </a:pPr>
            <a:r>
              <a:rPr lang="en-US" sz="2800" b="1" dirty="0" smtClean="0">
                <a:solidFill>
                  <a:srgbClr val="002060"/>
                </a:solidFill>
                <a:latin typeface="Times New Roman" pitchFamily="18" charset="0"/>
                <a:cs typeface="Times New Roman" pitchFamily="18" charset="0"/>
              </a:rPr>
              <a:t>"Health education is a process that informs, motivates and helps people to adopt and maintain healthy practices and lifestyles, advocates environmental changes as needed to facilitate this goal and conducts professional training and research to the same end“ </a:t>
            </a:r>
          </a:p>
          <a:p>
            <a:pPr marL="236538" lvl="0" algn="just">
              <a:lnSpc>
                <a:spcPct val="150000"/>
              </a:lnSpc>
              <a:spcBef>
                <a:spcPct val="20000"/>
              </a:spcBef>
            </a:pPr>
            <a:r>
              <a:rPr lang="en-US" sz="2800" b="1" dirty="0" smtClean="0">
                <a:solidFill>
                  <a:srgbClr val="002060"/>
                </a:solidFill>
                <a:latin typeface="Times New Roman" pitchFamily="18" charset="0"/>
                <a:cs typeface="Times New Roman" pitchFamily="18" charset="0"/>
              </a:rPr>
              <a:t>– National conference on preventive medicine in USA.</a:t>
            </a:r>
            <a:endParaRPr kumimoji="0" lang="en-US" sz="28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20482" name="Picture 2" descr="http://www.pf.jcu.cz/stru/katedry/vkz_old/images/vkz_logo_en.gif"/>
          <p:cNvPicPr>
            <a:picLocks noChangeAspect="1" noChangeArrowheads="1"/>
          </p:cNvPicPr>
          <p:nvPr/>
        </p:nvPicPr>
        <p:blipFill>
          <a:blip r:embed="rId2" cstate="print"/>
          <a:srcRect/>
          <a:stretch>
            <a:fillRect/>
          </a:stretch>
        </p:blipFill>
        <p:spPr bwMode="auto">
          <a:xfrm>
            <a:off x="304800" y="304800"/>
            <a:ext cx="3061136" cy="1809751"/>
          </a:xfrm>
          <a:prstGeom prst="rect">
            <a:avLst/>
          </a:prstGeom>
          <a:noFill/>
        </p:spPr>
      </p:pic>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G:\my ppt's\sem 12\download (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52399" y="1524000"/>
            <a:ext cx="2680218" cy="4495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304800" y="1905000"/>
            <a:ext cx="8382000" cy="4572000"/>
          </a:xfrm>
          <a:prstGeom prst="rect">
            <a:avLst/>
          </a:prstGeom>
        </p:spPr>
        <p:txBody>
          <a:bodyPr vert="horz" lIns="91440" tIns="45720" rIns="91440" bIns="45720" rtlCol="0">
            <a:normAutofit/>
          </a:bodyPr>
          <a:lstStyle/>
          <a:p>
            <a:pPr marL="514350" lvl="0" indent="-514350" algn="just">
              <a:spcBef>
                <a:spcPct val="20000"/>
              </a:spcBef>
              <a:buFont typeface="+mj-lt"/>
              <a:buAutoNum type="arabicPeriod"/>
            </a:pPr>
            <a:endParaRPr lang="en-US" sz="2400" dirty="0">
              <a:latin typeface="Times New Roman" pitchFamily="18" charset="0"/>
              <a:cs typeface="Times New Roman" pitchFamily="18" charset="0"/>
            </a:endParaRPr>
          </a:p>
        </p:txBody>
      </p:sp>
      <p:sp>
        <p:nvSpPr>
          <p:cNvPr id="6" name="Rounded Rectangle 5"/>
          <p:cNvSpPr/>
          <p:nvPr/>
        </p:nvSpPr>
        <p:spPr>
          <a:xfrm>
            <a:off x="3124200" y="2308222"/>
            <a:ext cx="5715000" cy="4161251"/>
          </a:xfrm>
          <a:prstGeom prst="roundRect">
            <a:avLst/>
          </a:prstGeom>
          <a:solidFill>
            <a:srgbClr val="FFFFC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lgn="just">
              <a:lnSpc>
                <a:spcPct val="150000"/>
              </a:lnSpc>
              <a:spcBef>
                <a:spcPct val="20000"/>
              </a:spcBef>
              <a:buFont typeface="Wingdings" pitchFamily="2" charset="2"/>
              <a:buChar char="Ø"/>
            </a:pPr>
            <a:r>
              <a:rPr lang="en-US" sz="3600" dirty="0" smtClean="0">
                <a:solidFill>
                  <a:prstClr val="black"/>
                </a:solidFill>
                <a:latin typeface="Times New Roman" pitchFamily="18" charset="0"/>
                <a:cs typeface="Times New Roman" pitchFamily="18" charset="0"/>
              </a:rPr>
              <a:t>Informing people</a:t>
            </a:r>
          </a:p>
          <a:p>
            <a:pPr marL="514350" lvl="0" indent="-514350" algn="just">
              <a:lnSpc>
                <a:spcPct val="150000"/>
              </a:lnSpc>
              <a:spcBef>
                <a:spcPct val="20000"/>
              </a:spcBef>
              <a:buFont typeface="Wingdings" pitchFamily="2" charset="2"/>
              <a:buChar char="Ø"/>
            </a:pPr>
            <a:r>
              <a:rPr lang="en-US" sz="3600" dirty="0" smtClean="0">
                <a:solidFill>
                  <a:prstClr val="black"/>
                </a:solidFill>
                <a:latin typeface="Times New Roman" pitchFamily="18" charset="0"/>
                <a:cs typeface="Times New Roman" pitchFamily="18" charset="0"/>
              </a:rPr>
              <a:t>Motivating people</a:t>
            </a:r>
          </a:p>
          <a:p>
            <a:pPr marL="514350" lvl="0" indent="-514350" algn="just">
              <a:lnSpc>
                <a:spcPct val="150000"/>
              </a:lnSpc>
              <a:spcBef>
                <a:spcPct val="20000"/>
              </a:spcBef>
              <a:buFont typeface="Wingdings" pitchFamily="2" charset="2"/>
              <a:buChar char="Ø"/>
            </a:pPr>
            <a:r>
              <a:rPr lang="en-US" sz="3600" dirty="0" smtClean="0">
                <a:solidFill>
                  <a:prstClr val="black"/>
                </a:solidFill>
                <a:latin typeface="Times New Roman" pitchFamily="18" charset="0"/>
                <a:cs typeface="Times New Roman" pitchFamily="18" charset="0"/>
              </a:rPr>
              <a:t>Guiding into action. </a:t>
            </a:r>
          </a:p>
        </p:txBody>
      </p:sp>
      <p:sp>
        <p:nvSpPr>
          <p:cNvPr id="3" name="Rectangle 2"/>
          <p:cNvSpPr/>
          <p:nvPr/>
        </p:nvSpPr>
        <p:spPr>
          <a:xfrm>
            <a:off x="2397897" y="914400"/>
            <a:ext cx="6263254" cy="646331"/>
          </a:xfrm>
          <a:prstGeom prst="rect">
            <a:avLst/>
          </a:prstGeom>
        </p:spPr>
        <p:txBody>
          <a:bodyPr wrap="none">
            <a:spAutoFit/>
          </a:bodyPr>
          <a:lstStyle/>
          <a:p>
            <a:pPr lvl="0" algn="ctr">
              <a:spcBef>
                <a:spcPct val="0"/>
              </a:spcBef>
            </a:pPr>
            <a:r>
              <a:rPr lang="en-US" sz="3600" b="1" dirty="0" smtClean="0">
                <a:solidFill>
                  <a:srgbClr val="FFFF00"/>
                </a:solidFill>
                <a:latin typeface="Times New Roman" pitchFamily="18" charset="0"/>
                <a:cs typeface="Times New Roman" pitchFamily="18" charset="0"/>
              </a:rPr>
              <a:t>Objectives  </a:t>
            </a:r>
            <a:r>
              <a:rPr lang="en-US" sz="3600" b="1" dirty="0">
                <a:solidFill>
                  <a:srgbClr val="FFFF00"/>
                </a:solidFill>
                <a:latin typeface="Times New Roman" pitchFamily="18" charset="0"/>
                <a:cs typeface="Times New Roman" pitchFamily="18" charset="0"/>
              </a:rPr>
              <a:t>of health education</a:t>
            </a:r>
          </a:p>
        </p:txBody>
      </p:sp>
      <p:sp>
        <p:nvSpPr>
          <p:cNvPr id="10" name="Date Placeholder 9"/>
          <p:cNvSpPr>
            <a:spLocks noGrp="1"/>
          </p:cNvSpPr>
          <p:nvPr>
            <p:ph type="dt" sz="half" idx="10"/>
          </p:nvPr>
        </p:nvSpPr>
        <p:spPr/>
        <p:txBody>
          <a:bodyPr/>
          <a:lstStyle/>
          <a:p>
            <a:r>
              <a:rPr lang="en-US" smtClean="0"/>
              <a:t>10/6/2019</a:t>
            </a:r>
            <a:endParaRPr lang="en-US"/>
          </a:p>
        </p:txBody>
      </p:sp>
      <p:sp>
        <p:nvSpPr>
          <p:cNvPr id="11" name="Slide Number Placeholder 10"/>
          <p:cNvSpPr>
            <a:spLocks noGrp="1"/>
          </p:cNvSpPr>
          <p:nvPr>
            <p:ph type="sldNum" sz="quarter" idx="12"/>
          </p:nvPr>
        </p:nvSpPr>
        <p:spPr/>
        <p:txBody>
          <a:bodyPr/>
          <a:lstStyle/>
          <a:p>
            <a:fld id="{7C5DAE09-244D-4776-930A-CD617626A28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927099"/>
            <a:ext cx="3934160" cy="709865"/>
          </a:xfrm>
        </p:spPr>
        <p:txBody>
          <a:bodyPr/>
          <a:lstStyle/>
          <a:p>
            <a:r>
              <a:rPr lang="en-US" dirty="0" smtClean="0"/>
              <a:t>  </a:t>
            </a:r>
            <a:r>
              <a:rPr lang="en-US" sz="4400" dirty="0" smtClean="0">
                <a:solidFill>
                  <a:srgbClr val="FFFF00"/>
                </a:solidFill>
              </a:rPr>
              <a:t>Principals</a:t>
            </a:r>
            <a:endParaRPr lang="en-US" sz="4400" dirty="0">
              <a:solidFill>
                <a:srgbClr val="FFFF00"/>
              </a:solidFill>
            </a:endParaRPr>
          </a:p>
        </p:txBody>
      </p:sp>
      <p:pic>
        <p:nvPicPr>
          <p:cNvPr id="6" name="Picture 2" descr="C:\Users\appu\Desktop\thesis exam\download (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4800"/>
            <a:ext cx="3815413"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228600" y="2819400"/>
            <a:ext cx="8610600" cy="3200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630238" indent="-509588">
              <a:buFont typeface="+mj-lt"/>
              <a:buAutoNum type="arabicPeriod"/>
            </a:pPr>
            <a:r>
              <a:rPr lang="en-US" sz="2800" b="1" dirty="0" smtClean="0">
                <a:solidFill>
                  <a:schemeClr val="tx1"/>
                </a:solidFill>
                <a:latin typeface="Times New Roman" pitchFamily="18" charset="0"/>
                <a:cs typeface="Times New Roman" pitchFamily="18" charset="0"/>
              </a:rPr>
              <a:t>Credibility </a:t>
            </a:r>
          </a:p>
          <a:p>
            <a:pPr marL="630238" indent="-509588">
              <a:buFont typeface="+mj-lt"/>
              <a:buAutoNum type="arabicPeriod"/>
            </a:pPr>
            <a:r>
              <a:rPr lang="en-US" sz="2800" b="1" dirty="0" smtClean="0">
                <a:solidFill>
                  <a:schemeClr val="tx1"/>
                </a:solidFill>
                <a:latin typeface="Times New Roman" pitchFamily="18" charset="0"/>
                <a:cs typeface="Times New Roman" pitchFamily="18" charset="0"/>
              </a:rPr>
              <a:t>Interest </a:t>
            </a:r>
          </a:p>
          <a:p>
            <a:pPr marL="630238" indent="-509588">
              <a:buFont typeface="+mj-lt"/>
              <a:buAutoNum type="arabicPeriod"/>
            </a:pPr>
            <a:r>
              <a:rPr lang="en-US" sz="2800" b="1" dirty="0" smtClean="0">
                <a:solidFill>
                  <a:schemeClr val="tx1"/>
                </a:solidFill>
                <a:latin typeface="Times New Roman" pitchFamily="18" charset="0"/>
                <a:cs typeface="Times New Roman" pitchFamily="18" charset="0"/>
              </a:rPr>
              <a:t>Participation </a:t>
            </a:r>
          </a:p>
          <a:p>
            <a:pPr marL="630238" indent="-509588">
              <a:buFont typeface="+mj-lt"/>
              <a:buAutoNum type="arabicPeriod"/>
            </a:pPr>
            <a:r>
              <a:rPr lang="en-US" sz="2800" b="1" dirty="0" smtClean="0">
                <a:solidFill>
                  <a:schemeClr val="tx1"/>
                </a:solidFill>
                <a:latin typeface="Times New Roman" pitchFamily="18" charset="0"/>
                <a:cs typeface="Times New Roman" pitchFamily="18" charset="0"/>
              </a:rPr>
              <a:t>Motivation</a:t>
            </a:r>
          </a:p>
          <a:p>
            <a:pPr marL="630238" indent="-509588">
              <a:buFont typeface="+mj-lt"/>
              <a:buAutoNum type="arabicPeriod"/>
            </a:pPr>
            <a:r>
              <a:rPr lang="en-US" sz="2800" b="1" dirty="0" smtClean="0">
                <a:solidFill>
                  <a:schemeClr val="tx1"/>
                </a:solidFill>
                <a:latin typeface="Times New Roman" pitchFamily="18" charset="0"/>
                <a:cs typeface="Times New Roman" pitchFamily="18" charset="0"/>
              </a:rPr>
              <a:t>Comprehension </a:t>
            </a:r>
          </a:p>
          <a:p>
            <a:pPr marL="630238" indent="-509588">
              <a:buFont typeface="+mj-lt"/>
              <a:buAutoNum type="arabicPeriod"/>
            </a:pPr>
            <a:r>
              <a:rPr lang="en-US" sz="2800" b="1" dirty="0" smtClean="0">
                <a:solidFill>
                  <a:schemeClr val="tx1"/>
                </a:solidFill>
                <a:latin typeface="Times New Roman" pitchFamily="18" charset="0"/>
                <a:cs typeface="Times New Roman" pitchFamily="18" charset="0"/>
              </a:rPr>
              <a:t>Reinforcement</a:t>
            </a:r>
          </a:p>
          <a:p>
            <a:pPr marL="463550" indent="-342900">
              <a:buFont typeface="+mj-lt"/>
              <a:buAutoNum type="arabicPeriod"/>
            </a:pPr>
            <a:r>
              <a:rPr lang="en-US" sz="2800" b="1" dirty="0" smtClean="0">
                <a:solidFill>
                  <a:schemeClr val="tx1"/>
                </a:solidFill>
                <a:latin typeface="Times New Roman" pitchFamily="18" charset="0"/>
                <a:cs typeface="Times New Roman" pitchFamily="18" charset="0"/>
              </a:rPr>
              <a:t> Known to unknown </a:t>
            </a:r>
          </a:p>
          <a:p>
            <a:pPr marL="463550" indent="-342900">
              <a:buFont typeface="+mj-lt"/>
              <a:buAutoNum type="arabicPeriod"/>
            </a:pPr>
            <a:r>
              <a:rPr lang="en-US" sz="2800" b="1" dirty="0" smtClean="0">
                <a:solidFill>
                  <a:schemeClr val="tx1"/>
                </a:solidFill>
                <a:latin typeface="Times New Roman" pitchFamily="18" charset="0"/>
                <a:cs typeface="Times New Roman" pitchFamily="18" charset="0"/>
              </a:rPr>
              <a:t> Learning by doing </a:t>
            </a:r>
          </a:p>
          <a:p>
            <a:pPr marL="463550" indent="-342900">
              <a:buFont typeface="+mj-lt"/>
              <a:buAutoNum type="arabicPeriod"/>
            </a:pPr>
            <a:r>
              <a:rPr lang="en-US" sz="2800" b="1" dirty="0" smtClean="0">
                <a:solidFill>
                  <a:schemeClr val="tx1"/>
                </a:solidFill>
                <a:latin typeface="Times New Roman" pitchFamily="18" charset="0"/>
                <a:cs typeface="Times New Roman" pitchFamily="18" charset="0"/>
              </a:rPr>
              <a:t> Setting an example </a:t>
            </a:r>
          </a:p>
          <a:p>
            <a:pPr marL="463550" indent="-342900">
              <a:buFont typeface="+mj-lt"/>
              <a:buAutoNum type="arabicPeriod"/>
            </a:pPr>
            <a:r>
              <a:rPr lang="en-US" sz="2800" b="1" dirty="0" smtClean="0">
                <a:solidFill>
                  <a:schemeClr val="tx1"/>
                </a:solidFill>
                <a:latin typeface="Times New Roman" pitchFamily="18" charset="0"/>
                <a:cs typeface="Times New Roman" pitchFamily="18" charset="0"/>
              </a:rPr>
              <a:t> Community leaders </a:t>
            </a:r>
          </a:p>
          <a:p>
            <a:pPr marL="463550" indent="-342900">
              <a:buFont typeface="+mj-lt"/>
              <a:buAutoNum type="arabicPeriod"/>
            </a:pPr>
            <a:r>
              <a:rPr lang="en-US" sz="2800" b="1" dirty="0" smtClean="0">
                <a:solidFill>
                  <a:schemeClr val="tx1"/>
                </a:solidFill>
                <a:latin typeface="Times New Roman" pitchFamily="18" charset="0"/>
                <a:cs typeface="Times New Roman" pitchFamily="18" charset="0"/>
              </a:rPr>
              <a:t> Good human relations</a:t>
            </a:r>
          </a:p>
          <a:p>
            <a:pPr marL="463550" indent="-342900">
              <a:buAutoNum type="arabicPeriod" startAt="12"/>
            </a:pPr>
            <a:r>
              <a:rPr lang="en-US" sz="2800" b="1" dirty="0" smtClean="0">
                <a:solidFill>
                  <a:schemeClr val="tx1"/>
                </a:solidFill>
                <a:latin typeface="Times New Roman" pitchFamily="18" charset="0"/>
                <a:cs typeface="Times New Roman" pitchFamily="18" charset="0"/>
              </a:rPr>
              <a:t>Feedback </a:t>
            </a:r>
          </a:p>
          <a:p>
            <a:pPr algn="ctr"/>
            <a:endParaRPr lang="en-US" sz="2000" dirty="0"/>
          </a:p>
        </p:txBody>
      </p:sp>
      <p:sp>
        <p:nvSpPr>
          <p:cNvPr id="10" name="Date Placeholder 9"/>
          <p:cNvSpPr>
            <a:spLocks noGrp="1"/>
          </p:cNvSpPr>
          <p:nvPr>
            <p:ph type="dt" sz="half" idx="10"/>
          </p:nvPr>
        </p:nvSpPr>
        <p:spPr/>
        <p:txBody>
          <a:bodyPr/>
          <a:lstStyle/>
          <a:p>
            <a:r>
              <a:rPr lang="en-US" smtClean="0"/>
              <a:t>10/6/2019</a:t>
            </a:r>
            <a:endParaRPr lang="en-US"/>
          </a:p>
        </p:txBody>
      </p:sp>
      <p:sp>
        <p:nvSpPr>
          <p:cNvPr id="11" name="Slide Number Placeholder 10"/>
          <p:cNvSpPr>
            <a:spLocks noGrp="1"/>
          </p:cNvSpPr>
          <p:nvPr>
            <p:ph type="sldNum" sz="quarter" idx="12"/>
          </p:nvPr>
        </p:nvSpPr>
        <p:spPr/>
        <p:txBody>
          <a:bodyPr/>
          <a:lstStyle/>
          <a:p>
            <a:fld id="{7C5DAE09-244D-4776-930A-CD617626A28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28600" y="2286000"/>
            <a:ext cx="8534400" cy="4191000"/>
          </a:xfrm>
          <a:prstGeom prst="foldedCorner">
            <a:avLst/>
          </a:prstGeom>
          <a:solidFill>
            <a:srgbClr val="FFFFCC"/>
          </a:solidFill>
          <a:ln w="38100">
            <a:solidFill>
              <a:srgbClr val="FF0066"/>
            </a:solidFill>
          </a:ln>
        </p:spPr>
        <p:txBody>
          <a:bodyPr vert="horz" lIns="91440" tIns="45720" rIns="91440" bIns="45720" rtlCol="0">
            <a:noAutofit/>
          </a:bodyPr>
          <a:lstStyle/>
          <a:p>
            <a:pPr marL="342900" indent="-342900" algn="just">
              <a:lnSpc>
                <a:spcPct val="150000"/>
              </a:lnSpc>
              <a:buClr>
                <a:schemeClr val="accent2">
                  <a:lumMod val="75000"/>
                </a:schemeClr>
              </a:buClr>
              <a:buFont typeface="Wingdings" pitchFamily="2" charset="2"/>
              <a:buChar char=""/>
            </a:pPr>
            <a:r>
              <a:rPr lang="en-US" sz="2800" b="1" dirty="0" smtClean="0">
                <a:latin typeface="Times New Roman" pitchFamily="18" charset="0"/>
              </a:rPr>
              <a:t>Degree to which the message is perceived as trustworthy</a:t>
            </a:r>
          </a:p>
          <a:p>
            <a:pPr marL="344488" indent="-344488">
              <a:lnSpc>
                <a:spcPct val="150000"/>
              </a:lnSpc>
              <a:buClr>
                <a:schemeClr val="accent2">
                  <a:lumMod val="75000"/>
                </a:schemeClr>
              </a:buClr>
              <a:buFont typeface="Wingdings" pitchFamily="2" charset="2"/>
              <a:buChar char=""/>
            </a:pPr>
            <a:r>
              <a:rPr lang="en-US" sz="2800" b="1" dirty="0" smtClean="0">
                <a:latin typeface="Times New Roman" pitchFamily="18" charset="0"/>
              </a:rPr>
              <a:t>Unless people have trust and confidence in the communicator, no desired action will ensure after receiving the message.</a:t>
            </a:r>
          </a:p>
          <a:p>
            <a:pPr>
              <a:lnSpc>
                <a:spcPct val="150000"/>
              </a:lnSpc>
            </a:pPr>
            <a:endParaRPr lang="en-US" sz="2800" dirty="0" smtClean="0">
              <a:latin typeface="Times New Roman" pitchFamily="18" charset="0"/>
            </a:endParaRPr>
          </a:p>
        </p:txBody>
      </p:sp>
      <p:sp>
        <p:nvSpPr>
          <p:cNvPr id="2" name="Rectangle 1"/>
          <p:cNvSpPr/>
          <p:nvPr/>
        </p:nvSpPr>
        <p:spPr>
          <a:xfrm>
            <a:off x="2590800" y="1066800"/>
            <a:ext cx="4114800" cy="646331"/>
          </a:xfrm>
          <a:prstGeom prst="rect">
            <a:avLst/>
          </a:prstGeom>
        </p:spPr>
        <p:txBody>
          <a:bodyPr wrap="square">
            <a:spAutoFit/>
          </a:bodyPr>
          <a:lstStyle/>
          <a:p>
            <a:pPr lvl="0" algn="ctr">
              <a:spcBef>
                <a:spcPct val="0"/>
              </a:spcBef>
            </a:pPr>
            <a:r>
              <a:rPr lang="en-US" sz="3600" b="1" dirty="0" smtClean="0">
                <a:solidFill>
                  <a:srgbClr val="FFFF00"/>
                </a:solidFill>
                <a:latin typeface="Times New Roman" pitchFamily="18" charset="0"/>
                <a:cs typeface="Times New Roman" pitchFamily="18" charset="0"/>
              </a:rPr>
              <a:t>1. Credibility </a:t>
            </a:r>
            <a:endParaRPr lang="en-US" sz="3600" b="1" dirty="0">
              <a:solidFill>
                <a:srgbClr val="FFFF00"/>
              </a:solidFill>
              <a:latin typeface="Times New Roman" pitchFamily="18" charset="0"/>
              <a:cs typeface="Times New Roman" pitchFamily="18" charset="0"/>
            </a:endParaRPr>
          </a:p>
        </p:txBody>
      </p:sp>
      <p:pic>
        <p:nvPicPr>
          <p:cNvPr id="4098" name="Picture 2" descr="C:\Users\appu\Desktop\thesis exam\Personal-Brand-Credibility-Online-300x30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5105400"/>
            <a:ext cx="1295400" cy="12954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Date Placeholder 8"/>
          <p:cNvSpPr>
            <a:spLocks noGrp="1"/>
          </p:cNvSpPr>
          <p:nvPr>
            <p:ph type="dt" sz="half" idx="10"/>
          </p:nvPr>
        </p:nvSpPr>
        <p:spPr/>
        <p:txBody>
          <a:bodyPr/>
          <a:lstStyle/>
          <a:p>
            <a:r>
              <a:rPr lang="en-US" smtClean="0"/>
              <a:t>10/6/2019</a:t>
            </a:r>
            <a:endParaRPr lang="en-US"/>
          </a:p>
        </p:txBody>
      </p:sp>
      <p:sp>
        <p:nvSpPr>
          <p:cNvPr id="10" name="Slide Number Placeholder 9"/>
          <p:cNvSpPr>
            <a:spLocks noGrp="1"/>
          </p:cNvSpPr>
          <p:nvPr>
            <p:ph type="sldNum" sz="quarter" idx="12"/>
          </p:nvPr>
        </p:nvSpPr>
        <p:spPr/>
        <p:txBody>
          <a:bodyPr/>
          <a:lstStyle/>
          <a:p>
            <a:fld id="{7C5DAE09-244D-4776-930A-CD617626A283}"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7">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1_Theme7">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3.xml><?xml version="1.0" encoding="utf-8"?>
<a:theme xmlns:a="http://schemas.openxmlformats.org/drawingml/2006/main" name="2_Theme7">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Theme11</Template>
  <TotalTime>2309</TotalTime>
  <Words>660</Words>
  <Application>Microsoft Office PowerPoint</Application>
  <PresentationFormat>On-screen Show (4:3)</PresentationFormat>
  <Paragraphs>156</Paragraphs>
  <Slides>25</Slides>
  <Notes>3</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Theme7</vt:lpstr>
      <vt:lpstr>1_Theme7</vt:lpstr>
      <vt:lpstr>2_Theme7</vt:lpstr>
      <vt:lpstr>Slide 1</vt:lpstr>
      <vt:lpstr>PRINCIPLES OF HEALTH EDUCATION</vt:lpstr>
      <vt:lpstr>Slide 3</vt:lpstr>
      <vt:lpstr>Slide 4</vt:lpstr>
      <vt:lpstr>Slide 5</vt:lpstr>
      <vt:lpstr>Slide 6</vt:lpstr>
      <vt:lpstr>Slide 7</vt:lpstr>
      <vt:lpstr>  Principals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QUESTIONS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poornima</dc:creator>
  <cp:lastModifiedBy>LENOVO</cp:lastModifiedBy>
  <cp:revision>245</cp:revision>
  <dcterms:created xsi:type="dcterms:W3CDTF">2014-06-11T13:18:11Z</dcterms:created>
  <dcterms:modified xsi:type="dcterms:W3CDTF">2019-06-11T02:45:20Z</dcterms:modified>
</cp:coreProperties>
</file>